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60">
          <p15:clr>
            <a:srgbClr val="000000"/>
          </p15:clr>
        </p15:guide>
        <p15:guide id="4" orient="horz" pos="4110">
          <p15:clr>
            <a:srgbClr val="000000"/>
          </p15:clr>
        </p15:guide>
        <p15:guide id="5" orient="horz" pos="735">
          <p15:clr>
            <a:srgbClr val="000000"/>
          </p15:clr>
        </p15:guide>
        <p15:guide id="6" orient="horz" pos="1746">
          <p15:clr>
            <a:srgbClr val="000000"/>
          </p15:clr>
        </p15:guide>
        <p15:guide id="7" pos="1003">
          <p15:clr>
            <a:srgbClr val="000000"/>
          </p15:clr>
        </p15:guide>
        <p15:guide id="8" pos="5545">
          <p15:clr>
            <a:srgbClr val="000000"/>
          </p15:clr>
        </p15:guide>
        <p15:guide id="9" pos="283">
          <p15:clr>
            <a:srgbClr val="000000"/>
          </p15:clr>
        </p15:guide>
        <p15:guide id="10" pos="726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qgO/61VRx5bbwA/JS+lVxMsR7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68"/>
      </p:cViewPr>
      <p:guideLst>
        <p:guide orient="horz" pos="2160"/>
        <p:guide pos="2880"/>
        <p:guide orient="horz" pos="460"/>
        <p:guide orient="horz" pos="4110"/>
        <p:guide orient="horz" pos="735"/>
        <p:guide orient="horz" pos="1746"/>
        <p:guide pos="1003"/>
        <p:guide pos="5545"/>
        <p:guide pos="283"/>
        <p:guide pos="7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7" name="Google Shape;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" name="Google Shape;2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5" name="Google Shape;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" name="Google Shape;3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9"/>
          <p:cNvSpPr txBox="1">
            <a:spLocks noGrp="1"/>
          </p:cNvSpPr>
          <p:nvPr>
            <p:ph type="title"/>
          </p:nvPr>
        </p:nvSpPr>
        <p:spPr>
          <a:xfrm>
            <a:off x="0" y="-23962"/>
            <a:ext cx="9144000" cy="584775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457200" tIns="45700" rIns="91425" bIns="45700" anchor="ctr" anchorCtr="0">
            <a:spAutoFit/>
          </a:bodyPr>
          <a:lstStyle>
            <a:lvl1pPr lvl="0" algn="l"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9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9"/>
          <p:cNvSpPr txBox="1">
            <a:spLocks noGrp="1"/>
          </p:cNvSpPr>
          <p:nvPr>
            <p:ph type="body" idx="1"/>
          </p:nvPr>
        </p:nvSpPr>
        <p:spPr>
          <a:xfrm>
            <a:off x="365125" y="1141413"/>
            <a:ext cx="8229600" cy="228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8"/>
          <p:cNvSpPr txBox="1">
            <a:spLocks noGrp="1"/>
          </p:cNvSpPr>
          <p:nvPr>
            <p:ph type="title"/>
          </p:nvPr>
        </p:nvSpPr>
        <p:spPr>
          <a:xfrm>
            <a:off x="0" y="-16162"/>
            <a:ext cx="9144000" cy="584775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457200" tIns="45700" rIns="91425" bIns="45700" anchor="ctr" anchorCtr="0">
            <a:spAutoFit/>
          </a:bodyPr>
          <a:lstStyle>
            <a:lvl1pPr marR="0" lvl="0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60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8"/>
          <p:cNvSpPr txBox="1">
            <a:spLocks noGrp="1"/>
          </p:cNvSpPr>
          <p:nvPr>
            <p:ph type="body" idx="1"/>
          </p:nvPr>
        </p:nvSpPr>
        <p:spPr>
          <a:xfrm>
            <a:off x="365125" y="1141413"/>
            <a:ext cx="8229600" cy="228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8"/>
          <p:cNvSpPr txBox="1"/>
          <p:nvPr/>
        </p:nvSpPr>
        <p:spPr>
          <a:xfrm>
            <a:off x="0" y="6626225"/>
            <a:ext cx="2667000" cy="23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© 2017 Pearson Education, Inc. 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"/>
          <p:cNvSpPr/>
          <p:nvPr/>
        </p:nvSpPr>
        <p:spPr>
          <a:xfrm>
            <a:off x="4886126" y="1676400"/>
            <a:ext cx="4257873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en-US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</a:t>
            </a:r>
            <a:br>
              <a:rPr lang="en-US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Languages</a:t>
            </a:r>
            <a:endParaRPr sz="3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4875364" y="5850576"/>
            <a:ext cx="4268635" cy="681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Tim Scharks</a:t>
            </a:r>
            <a:br>
              <a:rPr lang="en-US" sz="1800" b="0" i="0" u="none" strike="noStrike" cap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 River College</a:t>
            </a:r>
            <a:endParaRPr sz="1800" b="0" i="0" u="none" strike="noStrike" cap="none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" descr="https://www.pearsonhighered.com/assets/bigcovers/0/1/3/4/013420623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436" y="706438"/>
            <a:ext cx="4721289" cy="569719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"/>
          <p:cNvSpPr txBox="1"/>
          <p:nvPr/>
        </p:nvSpPr>
        <p:spPr>
          <a:xfrm>
            <a:off x="0" y="-16162"/>
            <a:ext cx="9144000" cy="584775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457200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Chapter 5 Lecture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/>
        </p:nvSpPr>
        <p:spPr>
          <a:xfrm>
            <a:off x="0" y="-16162"/>
            <a:ext cx="9144000" cy="5847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457200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1.3 Distribution of Language Families 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1"/>
          <p:cNvSpPr txBox="1"/>
          <p:nvPr/>
        </p:nvSpPr>
        <p:spPr>
          <a:xfrm>
            <a:off x="0" y="5816739"/>
            <a:ext cx="9144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5-6: The Indo-European family has the largest spatial extent. All families with at least nine million native speakers are shown with a color.   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" name="Google Shape;32;p11" descr="TCL_12e_Figure_05_06_L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06438"/>
            <a:ext cx="9143998" cy="5035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0" y="-16162"/>
            <a:ext cx="9144000" cy="584775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457200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1.2 Language Family Trees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0" y="5508962"/>
            <a:ext cx="9143999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5-3: If language families are visualized as tree trunks, the branches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branches, the sub-branches are groups, and the leaves are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individual languages.   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7" descr="TCL_12e_Figure_05_03_L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038" y="604546"/>
            <a:ext cx="9007924" cy="4947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</vt:lpstr>
      <vt:lpstr>HA5Lect_template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 1</dc:creator>
  <cp:lastModifiedBy>Nick Flohr _ Staff - MiddleCreekHS</cp:lastModifiedBy>
  <cp:revision>1</cp:revision>
  <dcterms:created xsi:type="dcterms:W3CDTF">2016-05-22T06:40:43Z</dcterms:created>
  <dcterms:modified xsi:type="dcterms:W3CDTF">2022-09-28T19:06:45Z</dcterms:modified>
</cp:coreProperties>
</file>