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embeddedFontLst>
    <p:embeddedFont>
      <p:font typeface="Tahom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5.xml"/><Relationship Id="rId41" Type="http://schemas.openxmlformats.org/officeDocument/2006/relationships/font" Target="fonts/Tahoma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3" type="body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ahom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ahom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ahom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ahom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ahom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ahom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ahom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ahom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ahoma"/>
              <a:buNone/>
              <a:defRPr b="1" sz="1600"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5" name="Shape 7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ahom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ahom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ahom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ahom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ahom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ahom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ahom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ahom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ahoma"/>
              <a:buNone/>
              <a:defRPr b="1" sz="1600"/>
            </a:lvl9pPr>
          </a:lstStyle>
          <a:p/>
        </p:txBody>
      </p:sp>
      <p:sp>
        <p:nvSpPr>
          <p:cNvPr id="76" name="Shape 7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ahoma"/>
              <a:buNone/>
              <a:defRPr sz="2000"/>
            </a:lvl1pPr>
            <a:lvl2pPr indent="0" lvl="1" marL="457200" rtl="0">
              <a:spcBef>
                <a:spcPts val="0"/>
              </a:spcBef>
              <a:buFont typeface="Tahoma"/>
              <a:buNone/>
              <a:defRPr sz="1800"/>
            </a:lvl2pPr>
            <a:lvl3pPr indent="0" lvl="2" marL="914400" rtl="0">
              <a:spcBef>
                <a:spcPts val="0"/>
              </a:spcBef>
              <a:buFont typeface="Tahoma"/>
              <a:buNone/>
              <a:defRPr sz="1600"/>
            </a:lvl3pPr>
            <a:lvl4pPr indent="0" lvl="3" marL="1371600" rtl="0">
              <a:spcBef>
                <a:spcPts val="0"/>
              </a:spcBef>
              <a:buFont typeface="Tahoma"/>
              <a:buNone/>
              <a:defRPr sz="1400"/>
            </a:lvl4pPr>
            <a:lvl5pPr indent="0" lvl="4" marL="1828800" rtl="0">
              <a:spcBef>
                <a:spcPts val="0"/>
              </a:spcBef>
              <a:buFont typeface="Tahoma"/>
              <a:buNone/>
              <a:defRPr sz="1400"/>
            </a:lvl5pPr>
            <a:lvl6pPr indent="0" lvl="5" marL="2286000" rtl="0">
              <a:spcBef>
                <a:spcPts val="0"/>
              </a:spcBef>
              <a:buFont typeface="Tahoma"/>
              <a:buNone/>
              <a:defRPr sz="1400"/>
            </a:lvl6pPr>
            <a:lvl7pPr indent="0" lvl="6" marL="2743200" rtl="0">
              <a:spcBef>
                <a:spcPts val="0"/>
              </a:spcBef>
              <a:buFont typeface="Tahoma"/>
              <a:buNone/>
              <a:defRPr sz="1400"/>
            </a:lvl7pPr>
            <a:lvl8pPr indent="0" lvl="7" marL="3200400" rtl="0">
              <a:spcBef>
                <a:spcPts val="0"/>
              </a:spcBef>
              <a:buFont typeface="Tahoma"/>
              <a:buNone/>
              <a:defRPr sz="1400"/>
            </a:lvl8pPr>
            <a:lvl9pPr indent="0" lvl="8" marL="3657600" rtl="0">
              <a:spcBef>
                <a:spcPts val="0"/>
              </a:spcBef>
              <a:buFont typeface="Tahoma"/>
              <a:buNone/>
              <a:defRPr sz="1400"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b="0" i="0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b="0" i="0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 rot="5400000">
            <a:off x="4667249" y="2305050"/>
            <a:ext cx="5638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 rot="5400000">
            <a:off x="704849" y="438150"/>
            <a:ext cx="5638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Char char="●"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Char char="●"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ahoma"/>
              <a:buNone/>
              <a:defRPr sz="1400"/>
            </a:lvl1pPr>
            <a:lvl2pPr indent="0" lvl="1" marL="457200" rtl="0">
              <a:spcBef>
                <a:spcPts val="0"/>
              </a:spcBef>
              <a:buFont typeface="Tahoma"/>
              <a:buNone/>
              <a:defRPr sz="1200"/>
            </a:lvl2pPr>
            <a:lvl3pPr indent="0" lvl="2" marL="914400" rtl="0">
              <a:spcBef>
                <a:spcPts val="0"/>
              </a:spcBef>
              <a:buFont typeface="Tahoma"/>
              <a:buNone/>
              <a:defRPr sz="1000"/>
            </a:lvl3pPr>
            <a:lvl4pPr indent="0" lvl="3" marL="1371600" rtl="0">
              <a:spcBef>
                <a:spcPts val="0"/>
              </a:spcBef>
              <a:buFont typeface="Tahoma"/>
              <a:buNone/>
              <a:defRPr sz="900"/>
            </a:lvl4pPr>
            <a:lvl5pPr indent="0" lvl="4" marL="1828800" rtl="0">
              <a:spcBef>
                <a:spcPts val="0"/>
              </a:spcBef>
              <a:buFont typeface="Tahoma"/>
              <a:buNone/>
              <a:defRPr sz="900"/>
            </a:lvl5pPr>
            <a:lvl6pPr indent="0" lvl="5" marL="2286000" rtl="0">
              <a:spcBef>
                <a:spcPts val="0"/>
              </a:spcBef>
              <a:buFont typeface="Tahoma"/>
              <a:buNone/>
              <a:defRPr sz="900"/>
            </a:lvl6pPr>
            <a:lvl7pPr indent="0" lvl="6" marL="2743200" rtl="0">
              <a:spcBef>
                <a:spcPts val="0"/>
              </a:spcBef>
              <a:buFont typeface="Tahoma"/>
              <a:buNone/>
              <a:defRPr sz="900"/>
            </a:lvl7pPr>
            <a:lvl8pPr indent="0" lvl="7" marL="3200400" rtl="0">
              <a:spcBef>
                <a:spcPts val="0"/>
              </a:spcBef>
              <a:buFont typeface="Tahoma"/>
              <a:buNone/>
              <a:defRPr sz="900"/>
            </a:lvl8pPr>
            <a:lvl9pPr indent="0" lvl="8" marL="3657600" rtl="0">
              <a:spcBef>
                <a:spcPts val="0"/>
              </a:spcBef>
              <a:buFont typeface="Tahoma"/>
              <a:buNone/>
              <a:defRPr sz="9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ahoma"/>
              <a:buNone/>
              <a:defRPr sz="1400"/>
            </a:lvl1pPr>
            <a:lvl2pPr indent="0" lvl="1" marL="457200" rtl="0">
              <a:spcBef>
                <a:spcPts val="0"/>
              </a:spcBef>
              <a:buFont typeface="Tahoma"/>
              <a:buNone/>
              <a:defRPr sz="1200"/>
            </a:lvl2pPr>
            <a:lvl3pPr indent="0" lvl="2" marL="914400" rtl="0">
              <a:spcBef>
                <a:spcPts val="0"/>
              </a:spcBef>
              <a:buFont typeface="Tahoma"/>
              <a:buNone/>
              <a:defRPr sz="1000"/>
            </a:lvl3pPr>
            <a:lvl4pPr indent="0" lvl="3" marL="1371600" rtl="0">
              <a:spcBef>
                <a:spcPts val="0"/>
              </a:spcBef>
              <a:buFont typeface="Tahoma"/>
              <a:buNone/>
              <a:defRPr sz="900"/>
            </a:lvl4pPr>
            <a:lvl5pPr indent="0" lvl="4" marL="1828800" rtl="0">
              <a:spcBef>
                <a:spcPts val="0"/>
              </a:spcBef>
              <a:buFont typeface="Tahoma"/>
              <a:buNone/>
              <a:defRPr sz="900"/>
            </a:lvl5pPr>
            <a:lvl6pPr indent="0" lvl="5" marL="2286000" rtl="0">
              <a:spcBef>
                <a:spcPts val="0"/>
              </a:spcBef>
              <a:buFont typeface="Tahoma"/>
              <a:buNone/>
              <a:defRPr sz="900"/>
            </a:lvl6pPr>
            <a:lvl7pPr indent="0" lvl="6" marL="2743200" rtl="0">
              <a:spcBef>
                <a:spcPts val="0"/>
              </a:spcBef>
              <a:buFont typeface="Tahoma"/>
              <a:buNone/>
              <a:defRPr sz="900"/>
            </a:lvl7pPr>
            <a:lvl8pPr indent="0" lvl="7" marL="3200400" rtl="0">
              <a:spcBef>
                <a:spcPts val="0"/>
              </a:spcBef>
              <a:buFont typeface="Tahoma"/>
              <a:buNone/>
              <a:defRPr sz="900"/>
            </a:lvl8pPr>
            <a:lvl9pPr indent="0" lvl="8" marL="3657600" rtl="0">
              <a:spcBef>
                <a:spcPts val="0"/>
              </a:spcBef>
              <a:buFont typeface="Tahoma"/>
              <a:buNone/>
              <a:defRPr sz="900"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b="0" i="0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b="0" i="0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b="0" i="0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90562" y="3340100"/>
            <a:ext cx="7653337" cy="485775"/>
          </a:xfrm>
          <a:custGeom>
            <a:pathLst>
              <a:path extrusionOk="0" h="120000" w="120000">
                <a:moveTo>
                  <a:pt x="4738" y="50104"/>
                </a:moveTo>
                <a:cubicBezTo>
                  <a:pt x="4738" y="50104"/>
                  <a:pt x="59709" y="0"/>
                  <a:pt x="120000" y="50104"/>
                </a:cubicBezTo>
                <a:cubicBezTo>
                  <a:pt x="120000" y="50104"/>
                  <a:pt x="120000" y="78663"/>
                  <a:pt x="120000" y="107473"/>
                </a:cubicBezTo>
                <a:cubicBezTo>
                  <a:pt x="68924" y="50104"/>
                  <a:pt x="20000" y="120000"/>
                  <a:pt x="0" y="110480"/>
                </a:cubicBezTo>
                <a:lnTo>
                  <a:pt x="4738" y="50104"/>
                </a:lnTo>
                <a:close/>
              </a:path>
            </a:pathLst>
          </a:custGeom>
          <a:solidFill>
            <a:schemeClr val="hlink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b="0" i="0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68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b="0" i="0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•"/>
              <a:defRPr b="0" i="0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»"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Relationship Id="rId5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n.wikipedia.org/wiki/Urban_planning" TargetMode="External"/><Relationship Id="rId4" Type="http://schemas.openxmlformats.org/officeDocument/2006/relationships/hyperlink" Target="http://en.wikipedia.org/wiki/Canberra,_Australia" TargetMode="External"/><Relationship Id="rId9" Type="http://schemas.openxmlformats.org/officeDocument/2006/relationships/image" Target="../media/image16.jpg"/><Relationship Id="rId5" Type="http://schemas.openxmlformats.org/officeDocument/2006/relationships/hyperlink" Target="http://maps.google.com/maps?f=q&amp;hl=en&amp;q=brasilia,+brazil&amp;ie=UTF8&amp;t=k&amp;om=1&amp;ll=-15.78928,-47.891464&amp;spn=0.153291,0.2314&amp;z=12&amp;iwloc=addr" TargetMode="External"/><Relationship Id="rId6" Type="http://schemas.openxmlformats.org/officeDocument/2006/relationships/hyperlink" Target="http://maps.google.com/maps?f=q&amp;hl=en&amp;q=washington,+d.c.&amp;ie=UTF8&amp;t=k&amp;om=1&amp;ll=38.895442,-77.028322&amp;spn=0.030996,0.05785&amp;z=14" TargetMode="External"/><Relationship Id="rId7" Type="http://schemas.openxmlformats.org/officeDocument/2006/relationships/hyperlink" Target="http://en.wikipedia.org/wiki/Seaside,_Florida" TargetMode="External"/><Relationship Id="rId8" Type="http://schemas.openxmlformats.org/officeDocument/2006/relationships/hyperlink" Target="http://en.wikipedia.org/wiki/Poundbury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7.jpg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7.jpg"/><Relationship Id="rId5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umich.edu/~lawrace/" TargetMode="External"/><Relationship Id="rId4" Type="http://schemas.openxmlformats.org/officeDocument/2006/relationships/hyperlink" Target="http://www.umich.edu/~lawrace/schoolsegregation1.ht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31.jpg"/><Relationship Id="rId5" Type="http://schemas.openxmlformats.org/officeDocument/2006/relationships/image" Target="../media/image34.jpg"/><Relationship Id="rId6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1.jpg"/><Relationship Id="rId5" Type="http://schemas.openxmlformats.org/officeDocument/2006/relationships/image" Target="../media/image08.jpg"/><Relationship Id="rId6" Type="http://schemas.openxmlformats.org/officeDocument/2006/relationships/image" Target="../media/image04.jpg"/><Relationship Id="rId7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Cities and Urban Geography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Historic Cities and City Functions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Geographic Observations of City Location and Size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The World’s Largest Cities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Suburbanization and Edge Cities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Urban Problems</a:t>
            </a:r>
          </a:p>
        </p:txBody>
      </p:sp>
      <p:pic>
        <p:nvPicPr>
          <p:cNvPr descr="venice" id="112" name="Shape 1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379" l="0" r="0" t="0"/>
          <a:stretch/>
        </p:blipFill>
        <p:spPr>
          <a:xfrm>
            <a:off x="4724400" y="4648200"/>
            <a:ext cx="296544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gas" id="113" name="Shape 11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8592" l="0" r="0" t="0"/>
          <a:stretch/>
        </p:blipFill>
        <p:spPr>
          <a:xfrm>
            <a:off x="7851775" y="4876800"/>
            <a:ext cx="1292225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0263-Hong-Kong-at-Night" id="114" name="Shape 114"/>
          <p:cNvPicPr preferRelativeResize="0"/>
          <p:nvPr/>
        </p:nvPicPr>
        <p:blipFill rotWithShape="1">
          <a:blip r:embed="rId5">
            <a:alphaModFix/>
          </a:blip>
          <a:srcRect b="0" l="0" r="0" t="10746"/>
          <a:stretch/>
        </p:blipFill>
        <p:spPr>
          <a:xfrm>
            <a:off x="4800600" y="1981200"/>
            <a:ext cx="4038599" cy="239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04800" y="-381000"/>
            <a:ext cx="6476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Medieval World Cities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943600" y="1828800"/>
            <a:ext cx="32003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Cittadella, Italy</a:t>
            </a:r>
          </a:p>
        </p:txBody>
      </p:sp>
      <p:pic>
        <p:nvPicPr>
          <p:cNvPr descr="cittadellla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4137"/>
            <a:ext cx="9144000" cy="550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6172200" y="914400"/>
            <a:ext cx="32003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Cittadella, Italy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don" id="190" name="Shape 190"/>
          <p:cNvPicPr preferRelativeResize="0"/>
          <p:nvPr/>
        </p:nvPicPr>
        <p:blipFill rotWithShape="1">
          <a:blip r:embed="rId3">
            <a:alphaModFix/>
          </a:blip>
          <a:srcRect b="20802" l="3059" r="5056" t="9124"/>
          <a:stretch/>
        </p:blipFill>
        <p:spPr>
          <a:xfrm>
            <a:off x="2133600" y="5029200"/>
            <a:ext cx="7010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ttery" id="191" name="Shape 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1828800"/>
            <a:ext cx="36576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type="title"/>
          </p:nvPr>
        </p:nvSpPr>
        <p:spPr>
          <a:xfrm>
            <a:off x="304800" y="-38100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Modern World Cities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0" y="838200"/>
            <a:ext cx="8001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A high percentage of world’s business is transacted and political power is concentrated in these cities.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Headquarters of large businesses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Media control centers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Access to political power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London, New York, Tokyo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Chicago, Los Angeles, Washington, Brussels, Frankfurt, Paris, Zurich, Sao Paulo, and Singapore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5105400" y="1066800"/>
            <a:ext cx="4038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Urban Planning 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Building Better Cities</a:t>
            </a:r>
            <a:r>
              <a:rPr b="0" i="0" lang="en-US" sz="44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0" y="0"/>
            <a:ext cx="510539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How to Make a Great City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Famous Planned Cities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Canberra, Australia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Brasilia, Brazil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Washington, D.C.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Irvine, CA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Seaside, FL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Poundbury, England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Smart Growth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Pedestrian Friendly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Increase Density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Mix Ethnic and Income Groups</a:t>
            </a:r>
          </a:p>
        </p:txBody>
      </p:sp>
      <p:pic>
        <p:nvPicPr>
          <p:cNvPr descr="poundbury15" id="200" name="Shape 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96000" y="2286000"/>
            <a:ext cx="2743199" cy="2351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idecr" id="201" name="Shape 20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76800" y="4191000"/>
            <a:ext cx="2724150" cy="233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b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Rank-Size Rule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0" y="609600"/>
            <a:ext cx="8610599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G12_09" id="208" name="Shape 208"/>
          <p:cNvPicPr preferRelativeResize="0"/>
          <p:nvPr/>
        </p:nvPicPr>
        <p:blipFill rotWithShape="1">
          <a:blip r:embed="rId3">
            <a:alphaModFix/>
          </a:blip>
          <a:srcRect b="0" l="9999" r="8999" t="0"/>
          <a:stretch/>
        </p:blipFill>
        <p:spPr>
          <a:xfrm>
            <a:off x="4495800" y="1828800"/>
            <a:ext cx="4648199" cy="4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0" y="1752600"/>
            <a:ext cx="4190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ahoma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Rank-Size Rule:</a:t>
            </a: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th-largest settlement is 1/</a:t>
            </a:r>
            <a:r>
              <a:rPr b="0" i="1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the population of the largest settlement. In other words, 2nd largest is 1/2 the size of largest. Works best in most developed countries that have full distribution of services.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85800" y="-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Primate City Rule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0" y="609600"/>
            <a:ext cx="8610599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Largest settlement in a country has more than twice the number as the second ranking city. These cities tend to represent the perceived culture of the country.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14600"/>
            <a:ext cx="9144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isskyline_500x329_jpg"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86200"/>
            <a:ext cx="4190999" cy="275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y_skyline" id="218" name="Shape 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3962400"/>
            <a:ext cx="4762499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657600" y="457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Skyscrapers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0" y="304800"/>
            <a:ext cx="3200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Why build up?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Why copy Western model?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Where are the world’s tallest buildings?</a:t>
            </a:r>
          </a:p>
        </p:txBody>
      </p:sp>
      <p:pic>
        <p:nvPicPr>
          <p:cNvPr descr="756px-Skyscrapercompare_svg"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2330450"/>
            <a:ext cx="5714999" cy="4527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tronas_Towers"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200400"/>
            <a:ext cx="27431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04800" y="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Largest World Cities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1981200" y="1295400"/>
            <a:ext cx="57149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Ten Most Populous Today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057400"/>
            <a:ext cx="7029449" cy="373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04800" y="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Largest World Cities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228600" y="1295400"/>
            <a:ext cx="57149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Ten Most Populous in A.D. 1975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1. Tokyo 			19.8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2. New York 			15.9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3. Shanghai 			11.4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4. México 			11.2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5. São Paulo 			9.9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6. Osaka 			9.8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7. Buenos Aires 		9.1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8. Los Angeles 		8.9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9. Paris 			8.9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10. Beijing 			8.5 million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U.N., 2001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6705600" y="5029200"/>
            <a:ext cx="2438399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Note that five of these cities are in the Core or more developed world.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04800" y="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Largest World Cities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228600" y="1295400"/>
            <a:ext cx="57149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Ten Most Populous by A.D. 2015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1. Tokyo 			28.7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2. Bombay 			27.4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3. Lagos 			24.4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4. Shanghai 			23.4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5. Jakarta 			21.2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6. São Paulo 			20.8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7. Karachi 			20.6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8. Beijing 			19.4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9. Dhaka, Bangladesh 	19.0 million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10. México 			18.8 million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U.N., 2001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705600" y="5029200"/>
            <a:ext cx="2438399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Note that only one of these cities is in the Core of the more developed world!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0" y="457200"/>
            <a:ext cx="8816975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Megalopolis</a:t>
            </a:r>
          </a:p>
        </p:txBody>
      </p:sp>
      <p:pic>
        <p:nvPicPr>
          <p:cNvPr descr="megalopolis"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00200"/>
            <a:ext cx="4352924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228600" y="1600200"/>
            <a:ext cx="3962399" cy="44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Illustrates the difference between strict city proper definitions and broader urban agglomerations.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To define urbanized areas, the U.S. Census Bureau uses the term Metropolitan Statistical Area (MSA) or Consolidated MSA (CMSA) if two of them overlap.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28600" y="304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Cities and Urban Geography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28600" y="1447800"/>
            <a:ext cx="38862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 1950 1/3 of the world lived in a city.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Today 1/2 of us live in cities and the number is increasing.</a:t>
            </a:r>
          </a:p>
        </p:txBody>
      </p:sp>
      <p:pic>
        <p:nvPicPr>
          <p:cNvPr descr="New York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0"/>
            <a:ext cx="2289174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vela"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4191000"/>
            <a:ext cx="41909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sAngeles" id="123" name="Shape 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7200" y="914400"/>
            <a:ext cx="4648199" cy="319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762000" y="-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Changes in Cities in the U.S. 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U.S. population has been moving out of the city centers to the suburbs</a:t>
            </a:r>
            <a:r>
              <a:rPr b="1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suburbanization and counterurbanization</a:t>
            </a:r>
          </a:p>
        </p:txBody>
      </p:sp>
      <p:pic>
        <p:nvPicPr>
          <p:cNvPr descr="FG03_14" id="261" name="Shape 261"/>
          <p:cNvPicPr preferRelativeResize="0"/>
          <p:nvPr/>
        </p:nvPicPr>
        <p:blipFill rotWithShape="1">
          <a:blip r:embed="rId3">
            <a:alphaModFix/>
          </a:blip>
          <a:srcRect b="0" l="10999" r="11999" t="0"/>
          <a:stretch/>
        </p:blipFill>
        <p:spPr>
          <a:xfrm>
            <a:off x="3352800" y="1554162"/>
            <a:ext cx="5791200" cy="532288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3886200" y="64008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U.S. intraregional migration during 1990s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0" y="1828800"/>
            <a:ext cx="3352799" cy="429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Developed Countries: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suburbanization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wealthy move to suburbs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automobiles and roads; ‘American Dream’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better services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wealthy move to suburbs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counterurbanization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idyllic settings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of land for retirement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slow pace, yet high tech connections to services and markets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1447800" y="304800"/>
            <a:ext cx="6476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Cities in Crisis,</a:t>
            </a:r>
            <a:r>
              <a:rPr b="0" i="0" lang="en-US" sz="44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0" i="0" lang="en-US" sz="44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4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Urban Problems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81000" y="1295400"/>
            <a:ext cx="64007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U.S. City Problems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Sprawl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commutes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environmental problems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tax flight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8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Racial and Economic Segregation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schools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taxes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democracy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685800" y="4572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School Segregation</a:t>
            </a:r>
          </a:p>
        </p:txBody>
      </p:sp>
      <p:pic>
        <p:nvPicPr>
          <p:cNvPr descr="schoolsegmap2"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125537"/>
            <a:ext cx="8153399" cy="573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762000" y="-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Intraregional Migrations in LDCs 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0" y="685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Populations in the less developed world are rushing to cities in search of work and income.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0" y="1600200"/>
            <a:ext cx="3352799" cy="2346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Urbanization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migration from rural areas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lack of jobs in countryside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lack of services in cities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Tokyo, Los Angeles, and New York only MDC cities on top 10 list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1524000"/>
            <a:ext cx="5097462" cy="2524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gos" id="284" name="Shape 284"/>
          <p:cNvPicPr preferRelativeResize="0"/>
          <p:nvPr/>
        </p:nvPicPr>
        <p:blipFill rotWithShape="1">
          <a:blip r:embed="rId4">
            <a:alphaModFix/>
          </a:blip>
          <a:srcRect b="4382" l="0" r="0" t="0"/>
          <a:stretch/>
        </p:blipFill>
        <p:spPr>
          <a:xfrm>
            <a:off x="0" y="3962400"/>
            <a:ext cx="2819400" cy="2643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xico" id="285" name="Shape 285"/>
          <p:cNvPicPr preferRelativeResize="0"/>
          <p:nvPr/>
        </p:nvPicPr>
        <p:blipFill rotWithShape="1">
          <a:blip r:embed="rId5">
            <a:alphaModFix/>
          </a:blip>
          <a:srcRect b="6691" l="0" r="0" t="0"/>
          <a:stretch/>
        </p:blipFill>
        <p:spPr>
          <a:xfrm>
            <a:off x="5334000" y="4191000"/>
            <a:ext cx="3809999" cy="2360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mbay" id="286" name="Shape 286"/>
          <p:cNvPicPr preferRelativeResize="0"/>
          <p:nvPr/>
        </p:nvPicPr>
        <p:blipFill rotWithShape="1">
          <a:blip r:embed="rId6">
            <a:alphaModFix/>
          </a:blip>
          <a:srcRect b="3447" l="0" r="0" t="0"/>
          <a:stretch/>
        </p:blipFill>
        <p:spPr>
          <a:xfrm>
            <a:off x="2895600" y="4267200"/>
            <a:ext cx="2352674" cy="228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0" y="6491287"/>
            <a:ext cx="25908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Lagos, Nigeria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2895600" y="6491287"/>
            <a:ext cx="25908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Mumbai, India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324600" y="6491287"/>
            <a:ext cx="28194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Mexico City, Mexico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676400" y="-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Changes in Cities in LDCs 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0" y="685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Populations of cities in the less developed world have been surging</a:t>
            </a:r>
            <a:r>
              <a:rPr b="1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urbanization, migration, natural increase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52400" y="1981200"/>
            <a:ext cx="3352799" cy="42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Urbanization in LDCs: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driven by changes in global economy that make farming more challenging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 poor live in the suburbs, rich live in CBD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cities struggle to provide jobs and housing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services overtaxed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squatter settlements common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crime on the rise</a:t>
            </a:r>
          </a:p>
        </p:txBody>
      </p:sp>
      <p:pic>
        <p:nvPicPr>
          <p:cNvPr descr="FG13_16A" id="297" name="Shape 297"/>
          <p:cNvPicPr preferRelativeResize="0"/>
          <p:nvPr/>
        </p:nvPicPr>
        <p:blipFill rotWithShape="1">
          <a:blip r:embed="rId3">
            <a:alphaModFix/>
          </a:blip>
          <a:srcRect b="0" l="6999" r="7000" t="0"/>
          <a:stretch/>
        </p:blipFill>
        <p:spPr>
          <a:xfrm>
            <a:off x="3581400" y="1600200"/>
            <a:ext cx="5333999" cy="465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3886200" y="6248400"/>
            <a:ext cx="52577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Rio De Janeiro, Brazil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609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ahoma"/>
              <a:buNone/>
            </a:pPr>
            <a:r>
              <a:rPr b="1" i="0" lang="en-US" sz="40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European Cities: </a:t>
            </a:r>
            <a:br>
              <a:rPr b="1" i="0" lang="en-US" sz="40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result of very long histories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762000" y="1676400"/>
            <a:ext cx="78485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Complex street patterns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prior to automobile, weird angles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Plazas and Squares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from Greek, Roman, Medieval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High density and compact form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wall around city or low-growth zoning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Low skylines -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many built before elevators, others required cathedral or monument to be highest structure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Lively downtowns -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center of social life, not just office work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Neighborhood stability -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Europeans moved less frequently than we do.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Scars of War -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many wars , many cities originally defensive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Symbolism -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gothic cathedrals, palaces, and castles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Municipal Socialism -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many residents live in buildings that are owned by city gov’t. Some of these are massive housing projects, others small scale apartment buildings.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263525" y="1931986"/>
            <a:ext cx="1841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609600" y="-53340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ahoma"/>
              <a:buNone/>
            </a:pPr>
            <a:r>
              <a:rPr b="1" i="0" lang="en-US" sz="36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Europe versus U.S. Cities: Sprawl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63525" y="1931986"/>
            <a:ext cx="1841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G13_21" id="312" name="Shape 312"/>
          <p:cNvPicPr preferRelativeResize="0"/>
          <p:nvPr/>
        </p:nvPicPr>
        <p:blipFill rotWithShape="1">
          <a:blip r:embed="rId3">
            <a:alphaModFix/>
          </a:blip>
          <a:srcRect b="15332" l="0" r="0" t="15333"/>
          <a:stretch/>
        </p:blipFill>
        <p:spPr>
          <a:xfrm>
            <a:off x="762000" y="685800"/>
            <a:ext cx="7848599" cy="408146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381000" y="4757737"/>
            <a:ext cx="8763000" cy="210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European cities, including this hypothetical U.K. example, tend to restrict suburban development, thereby concentrating new development in and around existing concentrations. This leaves large rings of open space, so-called </a:t>
            </a:r>
            <a:r>
              <a:rPr b="0" i="0" lang="en-US" sz="24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greenbelts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What are the social costs of sprawl?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ueAerienneMT" id="318" name="Shape 318"/>
          <p:cNvPicPr preferRelativeResize="0"/>
          <p:nvPr/>
        </p:nvPicPr>
        <p:blipFill rotWithShape="1">
          <a:blip r:embed="rId3">
            <a:alphaModFix/>
          </a:blip>
          <a:srcRect b="0" l="0" r="1666" t="0"/>
          <a:stretch/>
        </p:blipFill>
        <p:spPr>
          <a:xfrm>
            <a:off x="228600" y="609600"/>
            <a:ext cx="8686800" cy="577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263525" y="1931986"/>
            <a:ext cx="1841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EuropeTlse" id="320" name="Shape 3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4953000"/>
            <a:ext cx="2451100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3505200" y="64008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Toulouse, France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talian Bikes jpg"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09600"/>
            <a:ext cx="84582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2133600" y="59436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Ferrara, Italy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rway Village jpg"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62000"/>
            <a:ext cx="8686800" cy="555466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2057400" y="64008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Sogne, Norway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Historic Cities and City Functions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04800" y="2438400"/>
            <a:ext cx="8153399" cy="25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Cities as location of industry and services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Cities as centers of social and technological innovation and freedom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nice Facade jpg"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8839199" cy="581501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1981200" y="61722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Venice, Italy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263525" y="1931986"/>
            <a:ext cx="1841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rench alley" id="347" name="Shape 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1981200" y="64008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Somewhere in France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9530441cuJAjQvSld_ph" id="354" name="Shape 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"/>
            <a:ext cx="7553325" cy="627221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1981200" y="64008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Amsterdam, The Netherlands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0082066KptYWL_ph" id="361" name="Shape 361"/>
          <p:cNvPicPr preferRelativeResize="0"/>
          <p:nvPr/>
        </p:nvPicPr>
        <p:blipFill rotWithShape="1">
          <a:blip r:embed="rId3">
            <a:alphaModFix/>
          </a:blip>
          <a:srcRect b="3333" l="0" r="0" t="0"/>
          <a:stretch/>
        </p:blipFill>
        <p:spPr>
          <a:xfrm>
            <a:off x="609600" y="685800"/>
            <a:ext cx="7619999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1981200" y="60960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Florence, Italy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pen117"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085850"/>
            <a:ext cx="70104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2133600" y="5943600"/>
            <a:ext cx="5257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Copenhagen, Denmark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Historic City Functions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04800" y="1524000"/>
            <a:ext cx="86868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Commercial Centers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Fresno, Venice, New York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Industrial Cities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Manchester, Detroit, Los Angeles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Primary Resources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Scotia, Minas Gerais, Nevada City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Resort Cities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Santa Barbara, Las Vegas, Marseille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Government / Religious Centers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Monterey, D.C., Brasilia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Education Centers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Palo Alto, Berkeley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gress brasilia" id="140" name="Shape 140"/>
          <p:cNvPicPr preferRelativeResize="0"/>
          <p:nvPr/>
        </p:nvPicPr>
        <p:blipFill rotWithShape="1">
          <a:blip r:embed="rId3">
            <a:alphaModFix/>
          </a:blip>
          <a:srcRect b="6057" l="0" r="0" t="0"/>
          <a:stretch/>
        </p:blipFill>
        <p:spPr>
          <a:xfrm>
            <a:off x="4724400" y="-14286"/>
            <a:ext cx="4419599" cy="2757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ta barbara" id="141" name="Shape 141"/>
          <p:cNvPicPr preferRelativeResize="0"/>
          <p:nvPr/>
        </p:nvPicPr>
        <p:blipFill rotWithShape="1">
          <a:blip r:embed="rId4">
            <a:alphaModFix/>
          </a:blip>
          <a:srcRect b="5692" l="0" r="0" t="0"/>
          <a:stretch/>
        </p:blipFill>
        <p:spPr>
          <a:xfrm>
            <a:off x="4343400" y="3429000"/>
            <a:ext cx="4800600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ip" id="142" name="Shape 142"/>
          <p:cNvPicPr preferRelativeResize="0"/>
          <p:nvPr/>
        </p:nvPicPr>
        <p:blipFill rotWithShape="1">
          <a:blip r:embed="rId5">
            <a:alphaModFix/>
          </a:blip>
          <a:srcRect b="6010" l="0" r="0" t="0"/>
          <a:stretch/>
        </p:blipFill>
        <p:spPr>
          <a:xfrm>
            <a:off x="0" y="4102100"/>
            <a:ext cx="4495800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gas" id="143" name="Shape 143"/>
          <p:cNvPicPr preferRelativeResize="0"/>
          <p:nvPr/>
        </p:nvPicPr>
        <p:blipFill rotWithShape="1">
          <a:blip r:embed="rId6">
            <a:alphaModFix/>
          </a:blip>
          <a:srcRect b="8592" l="0" r="0" t="0"/>
          <a:stretch/>
        </p:blipFill>
        <p:spPr>
          <a:xfrm>
            <a:off x="3352800" y="4953000"/>
            <a:ext cx="13588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ice" id="144" name="Shape 144"/>
          <p:cNvPicPr preferRelativeResize="0"/>
          <p:nvPr/>
        </p:nvPicPr>
        <p:blipFill rotWithShape="1">
          <a:blip r:embed="rId7">
            <a:alphaModFix/>
          </a:blip>
          <a:srcRect b="6379" l="0" r="0" t="0"/>
          <a:stretch/>
        </p:blipFill>
        <p:spPr>
          <a:xfrm>
            <a:off x="0" y="563562"/>
            <a:ext cx="4724400" cy="28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" id="149" name="Shape 149"/>
          <p:cNvPicPr preferRelativeResize="0"/>
          <p:nvPr/>
        </p:nvPicPr>
        <p:blipFill rotWithShape="1">
          <a:blip r:embed="rId3">
            <a:alphaModFix/>
          </a:blip>
          <a:srcRect b="12365" l="780" r="3125" t="18817"/>
          <a:stretch/>
        </p:blipFill>
        <p:spPr>
          <a:xfrm>
            <a:off x="0" y="68580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0" y="0"/>
            <a:ext cx="88169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ahoma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U.S. Urban Growth Stages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04800" y="-381000"/>
            <a:ext cx="6476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Ancient World Cities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0" y="838200"/>
            <a:ext cx="8001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Oldest cities are found in Mesopotamia, Egypt, China and Indus Valley.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Mesopotamia (Jordan/Iraq)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Jericho 10,000 B.C.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Ur 3,000 B.C. (Iraq)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Walled cities based </a:t>
            </a:r>
            <a:b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on agricultural trade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Ziggurat (stepped temple)</a:t>
            </a:r>
          </a:p>
        </p:txBody>
      </p:sp>
      <p:pic>
        <p:nvPicPr>
          <p:cNvPr descr="FG12_10" id="157" name="Shape 157"/>
          <p:cNvPicPr preferRelativeResize="0"/>
          <p:nvPr/>
        </p:nvPicPr>
        <p:blipFill rotWithShape="1">
          <a:blip r:embed="rId3">
            <a:alphaModFix/>
          </a:blip>
          <a:srcRect b="0" l="12999" r="13000" t="665"/>
          <a:stretch/>
        </p:blipFill>
        <p:spPr>
          <a:xfrm>
            <a:off x="4525962" y="2209800"/>
            <a:ext cx="4618036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943600" y="18288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Ancient Ur in Iraq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04800" y="-381000"/>
            <a:ext cx="6476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Ancient World Cities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0" y="838200"/>
            <a:ext cx="4724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Oldest cities are found in Mesopotamia, Egypt, China and Indus Valley.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E. Mediterranean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Athens 2,500 B.C.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1st city to exceed 100,000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Many cities organized into City-States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G12_112" id="165" name="Shape 165"/>
          <p:cNvPicPr preferRelativeResize="0"/>
          <p:nvPr/>
        </p:nvPicPr>
        <p:blipFill rotWithShape="1">
          <a:blip r:embed="rId3">
            <a:alphaModFix/>
          </a:blip>
          <a:srcRect b="0" l="13999" r="13998" t="0"/>
          <a:stretch/>
        </p:blipFill>
        <p:spPr>
          <a:xfrm>
            <a:off x="4718050" y="2247900"/>
            <a:ext cx="4425949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5943600" y="18288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Ancient Athens</a:t>
            </a:r>
          </a:p>
        </p:txBody>
      </p:sp>
      <p:pic>
        <p:nvPicPr>
          <p:cNvPr descr="acropolis" id="167" name="Shape 167"/>
          <p:cNvPicPr preferRelativeResize="0"/>
          <p:nvPr/>
        </p:nvPicPr>
        <p:blipFill rotWithShape="1">
          <a:blip r:embed="rId4">
            <a:alphaModFix/>
          </a:blip>
          <a:srcRect b="8789" l="0" r="0" t="0"/>
          <a:stretch/>
        </p:blipFill>
        <p:spPr>
          <a:xfrm>
            <a:off x="381000" y="4486275"/>
            <a:ext cx="3962399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-609600" y="-381000"/>
            <a:ext cx="6476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Medieval World Cities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0" y="685800"/>
            <a:ext cx="44195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After collapse of Roman Empire in 5th Century, Europe’s cities were diminished or abandoned.</a:t>
            </a: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European Feudal Cities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Begin in 11th Century 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Independent cities formed in exchange for military service to feudal lord.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Improved roads encouraged trade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Dense and compact within defensive walls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5638800" y="6461125"/>
            <a:ext cx="32003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Cittadella, Italy</a:t>
            </a:r>
          </a:p>
        </p:txBody>
      </p:sp>
      <p:pic>
        <p:nvPicPr>
          <p:cNvPr descr="FG12_13" id="175" name="Shape 175"/>
          <p:cNvPicPr preferRelativeResize="0"/>
          <p:nvPr/>
        </p:nvPicPr>
        <p:blipFill rotWithShape="1">
          <a:blip r:embed="rId3">
            <a:alphaModFix/>
          </a:blip>
          <a:srcRect b="0" l="6999" r="7000" t="0"/>
          <a:stretch/>
        </p:blipFill>
        <p:spPr>
          <a:xfrm>
            <a:off x="5257800" y="0"/>
            <a:ext cx="3886200" cy="3389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tadellla"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3657600"/>
            <a:ext cx="4762499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5943600" y="3276600"/>
            <a:ext cx="32003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Paris, France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