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57"/>
  </p:notesMasterIdLst>
  <p:sldIdLst>
    <p:sldId id="259" r:id="rId3"/>
    <p:sldId id="261" r:id="rId4"/>
    <p:sldId id="308" r:id="rId5"/>
    <p:sldId id="302" r:id="rId6"/>
    <p:sldId id="309" r:id="rId7"/>
    <p:sldId id="268" r:id="rId8"/>
    <p:sldId id="310" r:id="rId9"/>
    <p:sldId id="304" r:id="rId10"/>
    <p:sldId id="355" r:id="rId11"/>
    <p:sldId id="306" r:id="rId12"/>
    <p:sldId id="267" r:id="rId13"/>
    <p:sldId id="295" r:id="rId14"/>
    <p:sldId id="311" r:id="rId15"/>
    <p:sldId id="270" r:id="rId16"/>
    <p:sldId id="271" r:id="rId17"/>
    <p:sldId id="321" r:id="rId18"/>
    <p:sldId id="272" r:id="rId19"/>
    <p:sldId id="356" r:id="rId20"/>
    <p:sldId id="312" r:id="rId21"/>
    <p:sldId id="357" r:id="rId22"/>
    <p:sldId id="313" r:id="rId23"/>
    <p:sldId id="314" r:id="rId24"/>
    <p:sldId id="315" r:id="rId25"/>
    <p:sldId id="316" r:id="rId26"/>
    <p:sldId id="358" r:id="rId27"/>
    <p:sldId id="276" r:id="rId28"/>
    <p:sldId id="359" r:id="rId29"/>
    <p:sldId id="360" r:id="rId30"/>
    <p:sldId id="361" r:id="rId31"/>
    <p:sldId id="317" r:id="rId32"/>
    <p:sldId id="362" r:id="rId33"/>
    <p:sldId id="363" r:id="rId34"/>
    <p:sldId id="364" r:id="rId35"/>
    <p:sldId id="319" r:id="rId36"/>
    <p:sldId id="320" r:id="rId37"/>
    <p:sldId id="322" r:id="rId38"/>
    <p:sldId id="277" r:id="rId39"/>
    <p:sldId id="323" r:id="rId40"/>
    <p:sldId id="324" r:id="rId41"/>
    <p:sldId id="325" r:id="rId42"/>
    <p:sldId id="326" r:id="rId43"/>
    <p:sldId id="365" r:id="rId44"/>
    <p:sldId id="327" r:id="rId45"/>
    <p:sldId id="328" r:id="rId46"/>
    <p:sldId id="330" r:id="rId47"/>
    <p:sldId id="331" r:id="rId48"/>
    <p:sldId id="332" r:id="rId49"/>
    <p:sldId id="335" r:id="rId50"/>
    <p:sldId id="333" r:id="rId51"/>
    <p:sldId id="336" r:id="rId52"/>
    <p:sldId id="337" r:id="rId53"/>
    <p:sldId id="339" r:id="rId54"/>
    <p:sldId id="344" r:id="rId55"/>
    <p:sldId id="354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445">
          <p15:clr>
            <a:srgbClr val="A4A3A4"/>
          </p15:clr>
        </p15:guide>
        <p15:guide id="4" orient="horz" pos="4024">
          <p15:clr>
            <a:srgbClr val="A4A3A4"/>
          </p15:clr>
        </p15:guide>
        <p15:guide id="5" orient="horz" pos="1129">
          <p15:clr>
            <a:srgbClr val="A4A3A4"/>
          </p15:clr>
        </p15:guide>
        <p15:guide id="6" orient="horz" pos="1746">
          <p15:clr>
            <a:srgbClr val="A4A3A4"/>
          </p15:clr>
        </p15:guide>
        <p15:guide id="7" pos="1003">
          <p15:clr>
            <a:srgbClr val="A4A3A4"/>
          </p15:clr>
        </p15:guide>
        <p15:guide id="8" pos="5545">
          <p15:clr>
            <a:srgbClr val="A4A3A4"/>
          </p15:clr>
        </p15:guide>
        <p15:guide id="9" pos="299">
          <p15:clr>
            <a:srgbClr val="A4A3A4"/>
          </p15:clr>
        </p15:guide>
        <p15:guide id="10" pos="72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3333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56" autoAdjust="0"/>
    <p:restoredTop sz="92511" autoAdjust="0"/>
  </p:normalViewPr>
  <p:slideViewPr>
    <p:cSldViewPr snapToGrid="0" showGuides="1">
      <p:cViewPr varScale="1">
        <p:scale>
          <a:sx n="69" d="100"/>
          <a:sy n="69" d="100"/>
        </p:scale>
        <p:origin x="1518" y="66"/>
      </p:cViewPr>
      <p:guideLst>
        <p:guide orient="horz" pos="2160"/>
        <p:guide pos="2880"/>
        <p:guide orient="horz" pos="445"/>
        <p:guide orient="horz" pos="4024"/>
        <p:guide orient="horz" pos="1129"/>
        <p:guide orient="horz" pos="1746"/>
        <p:guide pos="1003"/>
        <p:guide pos="5545"/>
        <p:guide pos="299"/>
        <p:guide pos="72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01" d="100"/>
          <a:sy n="101" d="100"/>
        </p:scale>
        <p:origin x="3552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0191CF-CBBD-470F-A781-74C183121538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6801B-74BB-4C1C-A11B-88FC5BE25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32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6801B-74BB-4C1C-A11B-88FC5BE255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030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930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930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93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4656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5960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049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049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049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049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049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049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8702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50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51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52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53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54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257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25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3962"/>
            <a:ext cx="9144000" cy="584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08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9296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141413"/>
            <a:ext cx="8229600" cy="228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Rectangle 4"/>
          <p:cNvSpPr txBox="1">
            <a:spLocks noChangeArrowheads="1"/>
          </p:cNvSpPr>
          <p:nvPr userDrawn="1"/>
        </p:nvSpPr>
        <p:spPr bwMode="auto">
          <a:xfrm>
            <a:off x="0" y="6626225"/>
            <a:ext cx="2667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r>
              <a:rPr lang="en-US" sz="900">
                <a:solidFill>
                  <a:srgbClr val="000000"/>
                </a:solidFill>
                <a:ea typeface="MS PGothic" charset="0"/>
                <a:cs typeface="MS PGothic" charset="0"/>
              </a:rPr>
              <a:t>© 2017 Pearson Education, Inc. </a:t>
            </a:r>
          </a:p>
        </p:txBody>
      </p:sp>
    </p:spTree>
    <p:extLst>
      <p:ext uri="{BB962C8B-B14F-4D97-AF65-F5344CB8AC3E}">
        <p14:creationId xmlns:p14="http://schemas.microsoft.com/office/powerpoint/2010/main" val="3469075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5pPr>
      <a:lvl6pPr marL="457189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6pPr>
      <a:lvl7pPr marL="914377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7pPr>
      <a:lvl8pPr marL="1371566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8pPr>
      <a:lvl9pPr marL="1828754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Geneva" charset="0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pitchFamily="-106" charset="-128"/>
          <a:cs typeface="Geneva" charset="0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6" charset="-128"/>
          <a:cs typeface="Geneva" charset="0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 userDrawn="1"/>
        </p:nvSpPr>
        <p:spPr bwMode="auto">
          <a:xfrm>
            <a:off x="0" y="6626225"/>
            <a:ext cx="2667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r>
              <a:rPr lang="en-US" sz="900">
                <a:solidFill>
                  <a:srgbClr val="000000"/>
                </a:solidFill>
                <a:ea typeface="MS PGothic" charset="0"/>
                <a:cs typeface="MS PGothic" charset="0"/>
              </a:rPr>
              <a:t>© 2017 Pearson Education, Inc. </a:t>
            </a:r>
          </a:p>
        </p:txBody>
      </p:sp>
      <p:sp>
        <p:nvSpPr>
          <p:cNvPr id="7" name="Rectangle 2"/>
          <p:cNvSpPr txBox="1">
            <a:spLocks noChangeArrowheads="1"/>
          </p:cNvSpPr>
          <p:nvPr userDrawn="1"/>
        </p:nvSpPr>
        <p:spPr>
          <a:xfrm>
            <a:off x="0" y="-336"/>
            <a:ext cx="9144000" cy="1077218"/>
          </a:xfrm>
          <a:prstGeom prst="rect">
            <a:avLst/>
          </a:prstGeom>
          <a:solidFill>
            <a:srgbClr val="333399"/>
          </a:solidFill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marL="347663" indent="0" eaLnBrk="1" hangingPunct="1"/>
            <a:r>
              <a:rPr lang="en-US" altLang="en-US" dirty="0" smtClean="0">
                <a:solidFill>
                  <a:srgbClr val="FFFFFF"/>
                </a:solidFill>
              </a:rPr>
              <a:t>Key Issue 1. Where Are the World’s People Distributed?</a:t>
            </a:r>
          </a:p>
        </p:txBody>
      </p:sp>
      <p:sp>
        <p:nvSpPr>
          <p:cNvPr id="8" name="Rectangle 3"/>
          <p:cNvSpPr txBox="1">
            <a:spLocks noChangeArrowheads="1"/>
          </p:cNvSpPr>
          <p:nvPr userDrawn="1"/>
        </p:nvSpPr>
        <p:spPr bwMode="auto">
          <a:xfrm>
            <a:off x="358774" y="1430566"/>
            <a:ext cx="8562975" cy="4755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685800" indent="-685800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altLang="en-US" sz="2600" b="1" dirty="0" smtClean="0"/>
              <a:t>Overpopulation</a:t>
            </a:r>
            <a:r>
              <a:rPr lang="en-US" altLang="en-US" sz="2600" dirty="0" smtClean="0"/>
              <a:t> is best defined as</a:t>
            </a:r>
            <a:br>
              <a:rPr lang="en-US" altLang="en-US" sz="2600" dirty="0" smtClean="0"/>
            </a:br>
            <a:endParaRPr lang="en-US" altLang="en-US" sz="2600" dirty="0" smtClean="0"/>
          </a:p>
          <a:p>
            <a:pPr marL="1143000" lvl="1" indent="-448056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200" dirty="0" smtClean="0"/>
              <a:t>a higher </a:t>
            </a:r>
            <a:r>
              <a:rPr lang="en-US" altLang="en-US" sz="2200" dirty="0" smtClean="0"/>
              <a:t>number of people </a:t>
            </a:r>
            <a:r>
              <a:rPr lang="en-US" sz="2200" dirty="0" smtClean="0"/>
              <a:t>in one place </a:t>
            </a:r>
            <a:r>
              <a:rPr lang="en-US" altLang="en-US" sz="2200" dirty="0" smtClean="0"/>
              <a:t>than </a:t>
            </a:r>
            <a:br>
              <a:rPr lang="en-US" altLang="en-US" sz="2200" dirty="0" smtClean="0"/>
            </a:br>
            <a:r>
              <a:rPr lang="en-US" altLang="en-US" sz="2200" dirty="0" smtClean="0"/>
              <a:t>anywhere else.</a:t>
            </a:r>
          </a:p>
          <a:p>
            <a:pPr marL="1143000" lvl="1" indent="-448056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altLang="en-US" sz="2200" dirty="0" smtClean="0"/>
              <a:t>more people crowded together </a:t>
            </a:r>
            <a:r>
              <a:rPr lang="en-US" sz="2200" dirty="0" smtClean="0"/>
              <a:t>in one place </a:t>
            </a:r>
            <a:r>
              <a:rPr lang="en-US" altLang="en-US" sz="2200" dirty="0" smtClean="0"/>
              <a:t>than </a:t>
            </a:r>
            <a:r>
              <a:rPr lang="en-US" sz="2200" dirty="0" smtClean="0"/>
              <a:t>in </a:t>
            </a:r>
            <a:br>
              <a:rPr lang="en-US" sz="2200" dirty="0" smtClean="0"/>
            </a:br>
            <a:r>
              <a:rPr lang="en-US" altLang="en-US" sz="2200" dirty="0" smtClean="0"/>
              <a:t>other places.</a:t>
            </a:r>
          </a:p>
          <a:p>
            <a:pPr marL="1143000" lvl="1" indent="-448056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altLang="en-US" sz="2200" dirty="0" smtClean="0"/>
              <a:t>the same concept as population density.</a:t>
            </a:r>
          </a:p>
          <a:p>
            <a:pPr marL="1143000" lvl="1" indent="-448056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altLang="en-US" sz="2200" dirty="0" smtClean="0"/>
              <a:t>too many people for the environment’s carrying </a:t>
            </a:r>
            <a:br>
              <a:rPr lang="en-US" altLang="en-US" sz="2200" dirty="0" smtClean="0"/>
            </a:br>
            <a:r>
              <a:rPr lang="en-US" altLang="en-US" sz="2200" dirty="0" smtClean="0"/>
              <a:t>capacity.</a:t>
            </a:r>
          </a:p>
          <a:p>
            <a:pPr marL="1143000" lvl="1" indent="-448056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altLang="en-US" sz="2200" dirty="0" smtClean="0"/>
              <a:t>faster growth rates than </a:t>
            </a:r>
            <a:r>
              <a:rPr lang="en-US" sz="2200" dirty="0" smtClean="0"/>
              <a:t>those </a:t>
            </a:r>
            <a:r>
              <a:rPr lang="en-US" altLang="en-US" sz="2200" dirty="0" smtClean="0"/>
              <a:t>seen in the 1990s.</a:t>
            </a:r>
            <a:endParaRPr lang="en-US" altLang="en-US" sz="2200" dirty="0"/>
          </a:p>
        </p:txBody>
      </p:sp>
    </p:spTree>
    <p:extLst>
      <p:ext uri="{BB962C8B-B14F-4D97-AF65-F5344CB8AC3E}">
        <p14:creationId xmlns:p14="http://schemas.microsoft.com/office/powerpoint/2010/main" val="154794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5pPr>
      <a:lvl6pPr marL="457189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6pPr>
      <a:lvl7pPr marL="914377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7pPr>
      <a:lvl8pPr marL="1371566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8pPr>
      <a:lvl9pPr marL="1828754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Geneva" charset="0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pitchFamily="-106" charset="-128"/>
          <a:cs typeface="Geneva" charset="0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6" charset="-128"/>
          <a:cs typeface="Geneva" charset="0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/>
        </p:nvSpPr>
        <p:spPr bwMode="auto">
          <a:xfrm>
            <a:off x="4886126" y="1676400"/>
            <a:ext cx="425787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400" b="1" kern="0" dirty="0">
                <a:solidFill>
                  <a:srgbClr val="000000"/>
                </a:solidFill>
                <a:latin typeface="+mj-lt"/>
              </a:rPr>
              <a:t>Chapter </a:t>
            </a:r>
            <a:r>
              <a:rPr lang="en-US" altLang="en-US" sz="3400" b="1" kern="0" dirty="0" smtClean="0">
                <a:solidFill>
                  <a:srgbClr val="000000"/>
                </a:solidFill>
                <a:latin typeface="+mj-lt"/>
              </a:rPr>
              <a:t>9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400" b="1" kern="0" dirty="0">
                <a:solidFill>
                  <a:srgbClr val="000000"/>
                </a:solidFill>
                <a:latin typeface="+mj-lt"/>
              </a:rPr>
              <a:t>Food and </a:t>
            </a:r>
            <a:br>
              <a:rPr lang="en-US" altLang="en-US" sz="3400" b="1" kern="0" dirty="0">
                <a:solidFill>
                  <a:srgbClr val="000000"/>
                </a:solidFill>
                <a:latin typeface="+mj-lt"/>
              </a:rPr>
            </a:br>
            <a:r>
              <a:rPr lang="en-US" altLang="en-US" sz="3400" b="1" kern="0" dirty="0">
                <a:solidFill>
                  <a:srgbClr val="000000"/>
                </a:solidFill>
                <a:latin typeface="+mj-lt"/>
              </a:rPr>
              <a:t>Agriculture</a:t>
            </a:r>
          </a:p>
        </p:txBody>
      </p:sp>
      <p:sp>
        <p:nvSpPr>
          <p:cNvPr id="4099" name="Subtitle 2"/>
          <p:cNvSpPr>
            <a:spLocks noGrp="1"/>
          </p:cNvSpPr>
          <p:nvPr/>
        </p:nvSpPr>
        <p:spPr bwMode="auto">
          <a:xfrm>
            <a:off x="4875364" y="5850576"/>
            <a:ext cx="4268635" cy="68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D0D0D"/>
                </a:solidFill>
              </a:rPr>
              <a:t>Tim </a:t>
            </a:r>
            <a:r>
              <a:rPr lang="en-US" altLang="en-US" sz="1800" dirty="0" err="1">
                <a:solidFill>
                  <a:srgbClr val="0D0D0D"/>
                </a:solidFill>
              </a:rPr>
              <a:t>Scharks</a:t>
            </a:r>
            <a:r>
              <a:rPr lang="en-US" altLang="en-US" sz="1800" dirty="0">
                <a:solidFill>
                  <a:srgbClr val="0D0D0D"/>
                </a:solidFill>
              </a:rPr>
              <a:t/>
            </a:r>
            <a:br>
              <a:rPr lang="en-US" altLang="en-US" sz="1800" dirty="0">
                <a:solidFill>
                  <a:srgbClr val="0D0D0D"/>
                </a:solidFill>
              </a:rPr>
            </a:br>
            <a:r>
              <a:rPr lang="en-US" sz="1800" dirty="0"/>
              <a:t>Green River </a:t>
            </a:r>
            <a:r>
              <a:rPr lang="en-US" sz="1800" dirty="0" smtClean="0"/>
              <a:t>College</a:t>
            </a:r>
            <a:endParaRPr lang="en-US" altLang="en-US" sz="1800" dirty="0">
              <a:solidFill>
                <a:srgbClr val="0D0D0D"/>
              </a:solidFill>
            </a:endParaRPr>
          </a:p>
        </p:txBody>
      </p:sp>
      <p:pic>
        <p:nvPicPr>
          <p:cNvPr id="4102" name="Picture 6" descr="https://www.pearsonhighered.com/assets/bigcovers/0/1/3/4/01342062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36" y="706438"/>
            <a:ext cx="4721289" cy="5697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 smtClean="0"/>
              <a:t>Chapter 9 Lecture</a:t>
            </a:r>
          </a:p>
        </p:txBody>
      </p:sp>
    </p:spTree>
    <p:extLst>
      <p:ext uri="{BB962C8B-B14F-4D97-AF65-F5344CB8AC3E}">
        <p14:creationId xmlns:p14="http://schemas.microsoft.com/office/powerpoint/2010/main" val="47938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2.1 Diet and Nutrition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3" y="708430"/>
            <a:ext cx="8562975" cy="3392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>
              <a:spcAft>
                <a:spcPts val="2500"/>
              </a:spcAft>
            </a:pPr>
            <a:r>
              <a:rPr lang="en-US" altLang="en-US" dirty="0"/>
              <a:t>People in developed countries eat more from different sources than people in developing countries.</a:t>
            </a:r>
          </a:p>
          <a:p>
            <a:pPr eaLnBrk="1" hangingPunct="1">
              <a:spcAft>
                <a:spcPts val="2500"/>
              </a:spcAft>
            </a:pPr>
            <a:r>
              <a:rPr lang="en-US" altLang="en-US" dirty="0"/>
              <a:t>Climate affects what can be grown.</a:t>
            </a:r>
          </a:p>
          <a:p>
            <a:pPr eaLnBrk="1" hangingPunct="1">
              <a:spcAft>
                <a:spcPts val="2500"/>
              </a:spcAft>
            </a:pPr>
            <a:r>
              <a:rPr lang="en-US" altLang="en-US" dirty="0"/>
              <a:t>Culture determines food choices too.</a:t>
            </a:r>
          </a:p>
        </p:txBody>
      </p:sp>
    </p:spTree>
    <p:extLst>
      <p:ext uri="{BB962C8B-B14F-4D97-AF65-F5344CB8AC3E}">
        <p14:creationId xmlns:p14="http://schemas.microsoft.com/office/powerpoint/2010/main" val="13940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5" y="5699439"/>
            <a:ext cx="864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sz="2000" dirty="0"/>
              <a:t>Figure 9-6: The largest source of calories varies </a:t>
            </a:r>
            <a:r>
              <a:rPr lang="en-US" altLang="en-US" sz="2000" dirty="0" smtClean="0"/>
              <a:t>by </a:t>
            </a:r>
            <a:r>
              <a:rPr lang="en-US" altLang="en-US" sz="2000" dirty="0"/>
              <a:t>country, </a:t>
            </a:r>
            <a:r>
              <a:rPr lang="en-US" altLang="en-US" sz="2000" dirty="0" smtClean="0"/>
              <a:t/>
            </a:r>
            <a:br>
              <a:rPr lang="en-US" altLang="en-US" sz="2000" dirty="0" smtClean="0"/>
            </a:br>
            <a:r>
              <a:rPr lang="en-US" altLang="en-US" sz="2000" dirty="0" smtClean="0"/>
              <a:t>with </a:t>
            </a:r>
            <a:r>
              <a:rPr lang="en-US" altLang="en-US" sz="2000" dirty="0"/>
              <a:t>maize, rice, and wheat being the most important. </a:t>
            </a:r>
            <a:r>
              <a:rPr lang="en-US" altLang="en-US" sz="2000" dirty="0" smtClean="0"/>
              <a:t/>
            </a:r>
            <a:br>
              <a:rPr lang="en-US" altLang="en-US" sz="2000" dirty="0" smtClean="0"/>
            </a:br>
            <a:r>
              <a:rPr lang="en-US" altLang="en-US" sz="2000" dirty="0" smtClean="0"/>
              <a:t>Maize </a:t>
            </a:r>
            <a:r>
              <a:rPr lang="en-US" altLang="en-US" sz="2000" dirty="0"/>
              <a:t>is called corn in the United States and Canada. 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2.1 Dietary Energy by Source</a:t>
            </a:r>
            <a:endParaRPr lang="en-US" altLang="en-US" dirty="0" smtClean="0"/>
          </a:p>
        </p:txBody>
      </p:sp>
      <p:pic>
        <p:nvPicPr>
          <p:cNvPr id="5122" name="Picture 2" descr="C:\Users\GEX\Desktop\IRDVD NEW\53814 Rubenstein\JPEGs\CH 9\Ch09_Labeled\TCL_12e_Figure_09_06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6"/>
          <a:stretch/>
        </p:blipFill>
        <p:spPr bwMode="auto">
          <a:xfrm>
            <a:off x="415925" y="919905"/>
            <a:ext cx="8534400" cy="438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21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5" y="5689653"/>
            <a:ext cx="8648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sz="2000" dirty="0"/>
              <a:t>Figure 9-7: Developed countries consume more calories per person on average than many developing countries. 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2.1 Dietary Energy Consumption</a:t>
            </a:r>
            <a:endParaRPr lang="en-US" altLang="en-US" dirty="0" smtClean="0"/>
          </a:p>
        </p:txBody>
      </p:sp>
      <p:pic>
        <p:nvPicPr>
          <p:cNvPr id="6146" name="Picture 2" descr="C:\Users\GEX\Desktop\IRDVD NEW\53814 Rubenstein\JPEGs\CH 9\Ch09_Labeled\TCL_12e_Figure_09_07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6"/>
          <a:stretch/>
        </p:blipFill>
        <p:spPr bwMode="auto">
          <a:xfrm>
            <a:off x="304800" y="920749"/>
            <a:ext cx="8534400" cy="441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90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4" y="6058985"/>
            <a:ext cx="87852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 smtClean="0"/>
              <a:t>Figure 9-8: A greater percentage of income is spent on food in developing countries. </a:t>
            </a:r>
            <a:endParaRPr lang="en-US" sz="1800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2.1 Income Spent on Food</a:t>
            </a:r>
            <a:endParaRPr lang="en-US" altLang="en-US" dirty="0" smtClean="0"/>
          </a:p>
        </p:txBody>
      </p:sp>
      <p:pic>
        <p:nvPicPr>
          <p:cNvPr id="7170" name="Picture 2" descr="C:\Users\GEX\Desktop\IRDVD NEW\53814 Rubenstein\JPEGs\CH 9\Ch09_Labeled\TCL_12e_Figure_09_08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4"/>
          <a:stretch/>
        </p:blipFill>
        <p:spPr bwMode="auto">
          <a:xfrm>
            <a:off x="304800" y="1157288"/>
            <a:ext cx="8534400" cy="440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28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0384" y="5983199"/>
            <a:ext cx="7184571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sz="2000" dirty="0"/>
              <a:t>Figure </a:t>
            </a:r>
            <a:r>
              <a:rPr lang="en-US" altLang="en-US" sz="2000" dirty="0" smtClean="0"/>
              <a:t>9-11: </a:t>
            </a:r>
            <a:r>
              <a:rPr lang="en-US" altLang="en-US" sz="2000" dirty="0"/>
              <a:t>A greater percentage of protein comes from meat for people in developed countries.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 smtClean="0"/>
              <a:t>2.2 Protein from Meat</a:t>
            </a:r>
          </a:p>
        </p:txBody>
      </p:sp>
      <p:pic>
        <p:nvPicPr>
          <p:cNvPr id="8194" name="Picture 2" descr="C:\Users\GEX\Desktop\IRDVD NEW\53814 Rubenstein\JPEGs\CH 9\Ch09_Labeled\TCL_12e_Figure_09_11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3"/>
          <a:stretch/>
        </p:blipFill>
        <p:spPr bwMode="auto">
          <a:xfrm>
            <a:off x="304800" y="1157225"/>
            <a:ext cx="8534400" cy="441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14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4" y="5844874"/>
            <a:ext cx="84439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sz="2000" dirty="0"/>
              <a:t>Figure 9-12: Cereals are the leading source of </a:t>
            </a:r>
            <a:r>
              <a:rPr lang="en-US" altLang="en-US" sz="2000" dirty="0" smtClean="0"/>
              <a:t/>
            </a:r>
            <a:br>
              <a:rPr lang="en-US" altLang="en-US" sz="2000" dirty="0" smtClean="0"/>
            </a:br>
            <a:r>
              <a:rPr lang="en-US" altLang="en-US" sz="2000" dirty="0" smtClean="0"/>
              <a:t>protein </a:t>
            </a:r>
            <a:r>
              <a:rPr lang="en-US" altLang="en-US" sz="2000" dirty="0"/>
              <a:t>in developing countries. 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2.2 Protein by Source</a:t>
            </a:r>
            <a:endParaRPr lang="en-US" altLang="en-US" dirty="0" smtClean="0"/>
          </a:p>
        </p:txBody>
      </p:sp>
      <p:pic>
        <p:nvPicPr>
          <p:cNvPr id="9218" name="Picture 2" descr="C:\Users\GEX\Desktop\IRDVD NEW\53814 Rubenstein\JPEGs\CH 9\Ch09_Labeled\TCL_12e_Figure_09_12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0"/>
          <a:stretch/>
        </p:blipFill>
        <p:spPr bwMode="auto">
          <a:xfrm>
            <a:off x="304800" y="1099086"/>
            <a:ext cx="8534400" cy="441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06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6334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>
              <a:defRPr/>
            </a:pPr>
            <a:r>
              <a:rPr lang="en-US" kern="0" dirty="0"/>
              <a:t>Key Issue 3: Where Is Agriculture Distributed?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58775" y="1230541"/>
            <a:ext cx="8654596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sz="2700" dirty="0"/>
              <a:t>3.1 Agricultural Regions and Climate 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sz="2700" dirty="0"/>
              <a:t>3.2 Subsistence Agriculture in Dry Regions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sz="2700" dirty="0"/>
              <a:t>3.3 Subsistence Agriculture in Tropical Regions</a:t>
            </a:r>
          </a:p>
          <a:p>
            <a:pPr marL="569913" indent="-569913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sz="2700" dirty="0"/>
              <a:t>3.4 Subsistence Agriculture in Population Concentrations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sz="2700" dirty="0"/>
              <a:t>3.5 Fishing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sz="2700" dirty="0"/>
              <a:t>3.6 Commercial Agriculture: Crop-based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sz="2700" dirty="0"/>
              <a:t>3.7 Commercial Agriculture: Mixed Crop and Livestock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sz="2700" dirty="0"/>
              <a:t>3.8 Commercial Agriculture: Animal-based</a:t>
            </a:r>
          </a:p>
        </p:txBody>
      </p:sp>
    </p:spTree>
    <p:extLst>
      <p:ext uri="{BB962C8B-B14F-4D97-AF65-F5344CB8AC3E}">
        <p14:creationId xmlns:p14="http://schemas.microsoft.com/office/powerpoint/2010/main" val="371918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5702371"/>
            <a:ext cx="8229600" cy="1015663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sz="2000" dirty="0"/>
              <a:t>Figure 9-13: Agriculture around the world can be </a:t>
            </a:r>
            <a:r>
              <a:rPr lang="en-US" altLang="en-US" sz="2000" dirty="0" smtClean="0"/>
              <a:t>classified </a:t>
            </a:r>
            <a:br>
              <a:rPr lang="en-US" altLang="en-US" sz="2000" dirty="0" smtClean="0"/>
            </a:br>
            <a:r>
              <a:rPr lang="en-US" altLang="en-US" sz="2000" dirty="0" smtClean="0"/>
              <a:t>into </a:t>
            </a:r>
            <a:r>
              <a:rPr lang="en-US" altLang="en-US" sz="2000" dirty="0"/>
              <a:t>11 regions based on the </a:t>
            </a:r>
            <a:r>
              <a:rPr lang="en-US" altLang="en-US" sz="2000" dirty="0" smtClean="0"/>
              <a:t>commercial/subsistence</a:t>
            </a:r>
            <a:br>
              <a:rPr lang="en-US" altLang="en-US" sz="2000" dirty="0" smtClean="0"/>
            </a:br>
            <a:r>
              <a:rPr lang="en-US" altLang="en-US" sz="2000" dirty="0" smtClean="0"/>
              <a:t>divide </a:t>
            </a:r>
            <a:r>
              <a:rPr lang="en-US" altLang="en-US" sz="2000" dirty="0"/>
              <a:t>and other characteristics.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3.1 Agricultural Regions and Climate</a:t>
            </a:r>
            <a:endParaRPr lang="en-US" altLang="en-US" dirty="0" smtClean="0"/>
          </a:p>
        </p:txBody>
      </p:sp>
      <p:pic>
        <p:nvPicPr>
          <p:cNvPr id="10242" name="Picture 2" descr="C:\Users\GEX\Desktop\IRDVD NEW\53814 Rubenstein\JPEGs\CH 9\Ch09_Labeled\TCL_12e_Figure_09_13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7"/>
          <a:stretch/>
        </p:blipFill>
        <p:spPr bwMode="auto">
          <a:xfrm>
            <a:off x="304800" y="718456"/>
            <a:ext cx="8534400" cy="491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63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6334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>
              <a:defRPr/>
            </a:pPr>
            <a:r>
              <a:rPr lang="en-US" altLang="en-US" dirty="0"/>
              <a:t>3.2 Agricultural Regions in Developing Countries</a:t>
            </a:r>
            <a:endParaRPr lang="en-US" kern="0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58775" y="1230541"/>
            <a:ext cx="8654596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Intensive subsistence, wet-rice dominant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Intensive subsistence, crops other than rice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Pastoral nomadism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Shifting cultivation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Plantation: an exception because it is commercial</a:t>
            </a:r>
          </a:p>
        </p:txBody>
      </p:sp>
    </p:spTree>
    <p:extLst>
      <p:ext uri="{BB962C8B-B14F-4D97-AF65-F5344CB8AC3E}">
        <p14:creationId xmlns:p14="http://schemas.microsoft.com/office/powerpoint/2010/main" val="189859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5844875"/>
            <a:ext cx="822960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9-16: Pastoral nomadism is a subsistence agricultural practice where animals are herded across lands too dry to grow crops.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3.2 Subsistence Agriculture in Dry Regions</a:t>
            </a:r>
            <a:endParaRPr lang="en-US" altLang="en-US" dirty="0" smtClean="0"/>
          </a:p>
        </p:txBody>
      </p:sp>
      <p:pic>
        <p:nvPicPr>
          <p:cNvPr id="11266" name="Picture 2" descr="C:\Users\GEX\Desktop\IRDVD NEW\53814 Rubenstein\JPEGs\CH 9\Ch09_Labeled\TCL_12e_Figure_09_16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98" y="734868"/>
            <a:ext cx="8081804" cy="495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07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58773" y="708430"/>
            <a:ext cx="8562975" cy="324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514350" indent="-514350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altLang="en-US" dirty="0"/>
              <a:t>Where Did Agriculture Originate?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altLang="en-US" dirty="0"/>
              <a:t>Why Do People Consume Different Foods?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altLang="en-US" dirty="0"/>
              <a:t>Where Is Agriculture Distributed?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altLang="en-US" dirty="0"/>
              <a:t>Why Do Farmers Face Sustainability Challenges?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Food and Agriculture: Key Issues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9790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972" y="5680317"/>
            <a:ext cx="8229600" cy="923330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/>
              <a:t>Figures 9-17 </a:t>
            </a:r>
            <a:r>
              <a:rPr lang="en-US" sz="1800" dirty="0" smtClean="0"/>
              <a:t>and </a:t>
            </a:r>
            <a:r>
              <a:rPr lang="en-US" sz="1800" dirty="0"/>
              <a:t>9-18: Found in tropical climates where soils are usually low in nutrients, shifting cultivation involves slashing and burning the forest </a:t>
            </a:r>
            <a:r>
              <a:rPr lang="en-US" sz="1800" dirty="0" smtClean="0"/>
              <a:t>(left, </a:t>
            </a:r>
            <a:r>
              <a:rPr lang="en-US" sz="1800" dirty="0"/>
              <a:t>in Mozambique) before planting crops for a few years (right, in Côte d’Ivoire).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3.3 Subsistence Agriculture in the Tropics</a:t>
            </a:r>
            <a:endParaRPr lang="en-US" altLang="en-US" dirty="0" smtClean="0"/>
          </a:p>
        </p:txBody>
      </p:sp>
      <p:pic>
        <p:nvPicPr>
          <p:cNvPr id="12290" name="Picture 2" descr="C:\Users\GEX\Desktop\IRDVD NEW\53814 Rubenstein\JPEGs\CH 9\Ch09_Labeled\TCL_12e_Figure_09_18_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00765"/>
            <a:ext cx="4181723" cy="282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GEX\Desktop\IRDVD NEW\53814 Rubenstein\JPEGs\CH 9\Ch09_Labeled\TCL_12e_Figure_09_17_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65" y="1949773"/>
            <a:ext cx="4216607" cy="292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61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8385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3.4 Subsistence Agriculture in Population Concentrations</a:t>
            </a:r>
            <a:endParaRPr lang="en-US" altLang="en-US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5822807"/>
            <a:ext cx="8229600" cy="923330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/>
              <a:t>Figure 9-19: Rice is an especially popular crop in Asia to grow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with </a:t>
            </a:r>
            <a:r>
              <a:rPr lang="en-US" sz="1800" dirty="0"/>
              <a:t>intensive subsistence. Other crops may be grown with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intensive </a:t>
            </a:r>
            <a:r>
              <a:rPr lang="en-US" sz="1800" dirty="0"/>
              <a:t>subsistence based on climate or cultural preferences.</a:t>
            </a:r>
          </a:p>
        </p:txBody>
      </p:sp>
      <p:pic>
        <p:nvPicPr>
          <p:cNvPr id="13314" name="Picture 2" descr="C:\Users\GEX\Desktop\IRDVD NEW\53814 Rubenstein\JPEGs\CH 9\Ch09_Labeled\TCL_12e_Figure_09_19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0"/>
          <a:stretch/>
        </p:blipFill>
        <p:spPr bwMode="auto">
          <a:xfrm>
            <a:off x="304800" y="1312863"/>
            <a:ext cx="8534400" cy="439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31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6141758"/>
            <a:ext cx="8229600" cy="400110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9-24: Fishing is practiced both commercially and in subsistence.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3.5 Major Fishing Regions</a:t>
            </a:r>
            <a:endParaRPr lang="en-US" altLang="en-US" dirty="0" smtClean="0"/>
          </a:p>
        </p:txBody>
      </p:sp>
      <p:pic>
        <p:nvPicPr>
          <p:cNvPr id="14338" name="Picture 2" descr="C:\Users\GEX\Desktop\IRDVD NEW\53814 Rubenstein\JPEGs\CH 9\Ch09_Labeled\TCL_12e_Figure_09_24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0"/>
          <a:stretch/>
        </p:blipFill>
        <p:spPr bwMode="auto">
          <a:xfrm>
            <a:off x="1599674" y="877992"/>
            <a:ext cx="5944652" cy="515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84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5654870"/>
            <a:ext cx="8229600" cy="1015663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Figures 9-26 </a:t>
            </a:r>
            <a:r>
              <a:rPr lang="en-US" sz="2000" dirty="0" smtClean="0"/>
              <a:t>and </a:t>
            </a:r>
            <a:r>
              <a:rPr lang="en-US" sz="2000" dirty="0"/>
              <a:t>9-27: Fish production (left) and human consumption </a:t>
            </a:r>
            <a:r>
              <a:rPr lang="en-US" sz="2000" dirty="0" smtClean="0"/>
              <a:t>of fish (right</a:t>
            </a:r>
            <a:r>
              <a:rPr lang="en-US" sz="2000" dirty="0"/>
              <a:t>) have increased dramatically. Increases since 1990 are from aquaculture, raising concerns about overfishing.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3.5 Growth in Fishing</a:t>
            </a:r>
            <a:endParaRPr lang="en-US" altLang="en-US" dirty="0" smtClean="0"/>
          </a:p>
        </p:txBody>
      </p:sp>
      <p:pic>
        <p:nvPicPr>
          <p:cNvPr id="15362" name="Picture 2" descr="C:\Users\GEX\Desktop\IRDVD NEW\53814 Rubenstein\JPEGs\CH 9\Ch09_Labeled\TCL_12e_Figure_09_26_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"/>
          <a:stretch/>
        </p:blipFill>
        <p:spPr bwMode="auto">
          <a:xfrm>
            <a:off x="137492" y="1767776"/>
            <a:ext cx="3951298" cy="361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GEX\Desktop\IRDVD NEW\53814 Rubenstein\JPEGs\CH 9\Ch09_Labeled\TCL_12e_Figure_09_27_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8"/>
          <a:stretch/>
        </p:blipFill>
        <p:spPr bwMode="auto">
          <a:xfrm>
            <a:off x="4352205" y="1765743"/>
            <a:ext cx="4655377" cy="35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69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5844875"/>
            <a:ext cx="8229600" cy="384721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900" dirty="0"/>
              <a:t>Figure 9-29: China accounts for one-third of fish production in the world.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3.5 Fish Production</a:t>
            </a:r>
            <a:endParaRPr lang="en-US" altLang="en-US" dirty="0" smtClean="0"/>
          </a:p>
        </p:txBody>
      </p:sp>
      <p:pic>
        <p:nvPicPr>
          <p:cNvPr id="16386" name="Picture 2" descr="C:\Users\GEX\Desktop\IRDVD NEW\53814 Rubenstein\JPEGs\CH 9\Ch09_Labeled\TCL_12e_Figure_09_29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7"/>
          <a:stretch/>
        </p:blipFill>
        <p:spPr bwMode="auto">
          <a:xfrm>
            <a:off x="304800" y="908050"/>
            <a:ext cx="8534400" cy="43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02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8385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3.6 Agricultural Regions in Developed Countries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5" y="1230541"/>
            <a:ext cx="8654596" cy="420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Mixed </a:t>
            </a:r>
            <a:r>
              <a:rPr lang="en-US" altLang="en-US" dirty="0" smtClean="0"/>
              <a:t>crop </a:t>
            </a:r>
            <a:r>
              <a:rPr lang="en-US" altLang="en-US" dirty="0"/>
              <a:t>and </a:t>
            </a:r>
            <a:r>
              <a:rPr lang="en-US" altLang="en-US" dirty="0" smtClean="0"/>
              <a:t>livestock</a:t>
            </a:r>
            <a:endParaRPr lang="en-US" altLang="en-US" dirty="0"/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Dairying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Grain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Ranching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Mediterranean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Commercial gardening</a:t>
            </a:r>
          </a:p>
        </p:txBody>
      </p:sp>
    </p:spTree>
    <p:extLst>
      <p:ext uri="{BB962C8B-B14F-4D97-AF65-F5344CB8AC3E}">
        <p14:creationId xmlns:p14="http://schemas.microsoft.com/office/powerpoint/2010/main" val="341934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3.6 Commercial Agriculture: Crop-based</a:t>
            </a:r>
            <a:endParaRPr lang="en-US" altLang="en-US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58775" y="5783756"/>
            <a:ext cx="8229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sz="1800" dirty="0"/>
              <a:t>Figure 9-30: Commercial grain farming includes the production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of </a:t>
            </a:r>
            <a:r>
              <a:rPr lang="en-US" sz="1800" dirty="0"/>
              <a:t>wheat in developed countries. Developing countries also produce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wheat </a:t>
            </a:r>
            <a:r>
              <a:rPr lang="en-US" sz="1800" dirty="0"/>
              <a:t>through intensive subsistence. </a:t>
            </a:r>
            <a:endParaRPr lang="en-US" altLang="en-US" sz="1800" dirty="0"/>
          </a:p>
        </p:txBody>
      </p:sp>
      <p:pic>
        <p:nvPicPr>
          <p:cNvPr id="17410" name="Picture 2" descr="C:\Users\GEX\Desktop\IRDVD NEW\53814 Rubenstein\JPEGs\CH 9\Ch09_Labeled\TCL_12e_Figure_09_30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8"/>
          <a:stretch/>
        </p:blipFill>
        <p:spPr bwMode="auto">
          <a:xfrm>
            <a:off x="304800" y="947079"/>
            <a:ext cx="8534400" cy="438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68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8385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3.6 Commercial Agriculture: Crop-based: Mediterranean</a:t>
            </a:r>
            <a:endParaRPr lang="en-US" altLang="en-US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5822807"/>
            <a:ext cx="8229600" cy="923330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 smtClean="0"/>
              <a:t>Figure 9-31: The Mediterranean climate region and agricultural </a:t>
            </a:r>
            <a:br>
              <a:rPr lang="en-US" sz="1800" dirty="0" smtClean="0"/>
            </a:br>
            <a:r>
              <a:rPr lang="en-US" sz="1800" dirty="0" smtClean="0"/>
              <a:t>type features extensive production of crops like grapes </a:t>
            </a:r>
            <a:br>
              <a:rPr lang="en-US" sz="1800" dirty="0" smtClean="0"/>
            </a:br>
            <a:r>
              <a:rPr lang="en-US" sz="1800" dirty="0" smtClean="0"/>
              <a:t>(here pictured in Italy), olives, and tree nuts.</a:t>
            </a:r>
            <a:endParaRPr lang="en-US" sz="1800" dirty="0"/>
          </a:p>
        </p:txBody>
      </p:sp>
      <p:pic>
        <p:nvPicPr>
          <p:cNvPr id="18434" name="Picture 2" descr="C:\Users\GEX\Desktop\IRDVD NEW\53814 Rubenstein\JPEGs\CH 9\Ch09_Labeled\TCL_12e_Figure_09_31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538288"/>
            <a:ext cx="8534400" cy="421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98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8385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3.6 Commercial Agriculture: Crop-based: Commercial Gardening and Fruit Farming</a:t>
            </a:r>
            <a:endParaRPr lang="en-US" altLang="en-US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5822807"/>
            <a:ext cx="8229600" cy="646331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 smtClean="0"/>
              <a:t>Figure 9-32: Commercial gardening and fruit farming, </a:t>
            </a:r>
            <a:br>
              <a:rPr lang="en-US" sz="1800" dirty="0" smtClean="0"/>
            </a:br>
            <a:r>
              <a:rPr lang="en-US" sz="1800" dirty="0" smtClean="0"/>
              <a:t>also known as truck farming, includes peanut farming. </a:t>
            </a:r>
            <a:endParaRPr lang="en-US" sz="1800" dirty="0"/>
          </a:p>
        </p:txBody>
      </p:sp>
      <p:pic>
        <p:nvPicPr>
          <p:cNvPr id="19458" name="Picture 2" descr="C:\Users\GEX\Desktop\IRDVD NEW\53814 Rubenstein\JPEGs\CH 9\Ch09_Labeled\TCL_12e_Figure_09_32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106" y="1121263"/>
            <a:ext cx="3139787" cy="464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25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8385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3.7 Commercial Agriculture: Mixed Crop and Livestock</a:t>
            </a:r>
            <a:endParaRPr lang="en-US" altLang="en-US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5822807"/>
            <a:ext cx="8229600" cy="646331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/>
              <a:t>Figure 9-33: In many countries, corn is grown to feed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livestock </a:t>
            </a:r>
            <a:r>
              <a:rPr lang="en-US" sz="1800" dirty="0"/>
              <a:t>more often than for direct human consumption. </a:t>
            </a:r>
          </a:p>
        </p:txBody>
      </p:sp>
      <p:pic>
        <p:nvPicPr>
          <p:cNvPr id="20482" name="Picture 2" descr="C:\Users\GEX\Desktop\IRDVD NEW\53814 Rubenstein\JPEGs\CH 9\Ch09_Labeled\TCL_12e_Figure_09_33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8"/>
          <a:stretch/>
        </p:blipFill>
        <p:spPr bwMode="auto">
          <a:xfrm>
            <a:off x="304800" y="1256910"/>
            <a:ext cx="8534400" cy="438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29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58773" y="1193320"/>
            <a:ext cx="8562975" cy="13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1.1 Introducing Food and Agriculture 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1.2 Subsistence and Commercial Agriculture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8393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Key Issue 1: Where Did Agriculture Originate?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1614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4111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3.7 The Von </a:t>
            </a:r>
            <a:r>
              <a:rPr lang="en-US" altLang="en-US" dirty="0" err="1"/>
              <a:t>Th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ü</a:t>
            </a:r>
            <a:r>
              <a:rPr lang="en-US" altLang="en-US" dirty="0" err="1"/>
              <a:t>nen</a:t>
            </a:r>
            <a:r>
              <a:rPr lang="en-US" altLang="en-US" dirty="0"/>
              <a:t> Model </a:t>
            </a:r>
            <a:endParaRPr lang="en-US" altLang="en-US" dirty="0" smtClean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58775" y="5969756"/>
            <a:ext cx="822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sz="1800" dirty="0"/>
              <a:t>Figure 9-35: Von </a:t>
            </a:r>
            <a:r>
              <a:rPr lang="en-US" sz="1800" dirty="0" err="1"/>
              <a:t>Thünen</a:t>
            </a:r>
            <a:r>
              <a:rPr lang="en-US" sz="1800" dirty="0"/>
              <a:t> modeled the location of agricultural activities based on the value of products and their transportation cost.</a:t>
            </a:r>
          </a:p>
        </p:txBody>
      </p:sp>
      <p:pic>
        <p:nvPicPr>
          <p:cNvPr id="21506" name="Picture 2" descr="C:\Users\GEX\Desktop\IRDVD NEW\53814 Rubenstein\JPEGs\CH 9\Ch09_Labeled\TCL_12e_Figure_09_35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7"/>
          <a:stretch/>
        </p:blipFill>
        <p:spPr bwMode="auto">
          <a:xfrm>
            <a:off x="304800" y="1414464"/>
            <a:ext cx="8534400" cy="387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57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8385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3.8 Commercial Agriculture: </a:t>
            </a:r>
            <a:r>
              <a:rPr lang="en-US" altLang="en-US" dirty="0" smtClean="0"/>
              <a:t>Animal-based</a:t>
            </a:r>
            <a:br>
              <a:rPr lang="en-US" altLang="en-US" dirty="0" smtClean="0"/>
            </a:br>
            <a:r>
              <a:rPr lang="en-US" altLang="en-US" dirty="0" smtClean="0"/>
              <a:t>Dairy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5822807"/>
            <a:ext cx="8229600" cy="923330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 smtClean="0"/>
              <a:t>Figure 9-36: India is the world’s leading milk producer, </a:t>
            </a:r>
            <a:br>
              <a:rPr lang="en-US" sz="1800" dirty="0" smtClean="0"/>
            </a:br>
            <a:r>
              <a:rPr lang="en-US" sz="1800" dirty="0" smtClean="0"/>
              <a:t>but dairy is an important commercial agricultural practice in </a:t>
            </a:r>
            <a:br>
              <a:rPr lang="en-US" sz="1800" dirty="0" smtClean="0"/>
            </a:br>
            <a:r>
              <a:rPr lang="en-US" sz="1800" dirty="0" smtClean="0"/>
              <a:t>developed regions, especially North America and Europe.</a:t>
            </a:r>
            <a:endParaRPr lang="en-US" sz="1800" dirty="0"/>
          </a:p>
        </p:txBody>
      </p:sp>
      <p:pic>
        <p:nvPicPr>
          <p:cNvPr id="22530" name="Picture 2" descr="C:\Users\GEX\Desktop\IRDVD NEW\53814 Rubenstein\JPEGs\CH 9\Ch09_Labeled\TCL_12e_Figure_09_36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3"/>
          <a:stretch/>
        </p:blipFill>
        <p:spPr bwMode="auto">
          <a:xfrm>
            <a:off x="304800" y="1312533"/>
            <a:ext cx="8534400" cy="439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75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8385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3.8 Commercial Agriculture: Animal-based</a:t>
            </a:r>
            <a:br>
              <a:rPr lang="en-US" altLang="en-US" dirty="0"/>
            </a:br>
            <a:r>
              <a:rPr lang="en-US" altLang="en-US" dirty="0"/>
              <a:t>Livestock Ranching</a:t>
            </a:r>
            <a:endParaRPr lang="en-US" altLang="en-US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0114" y="5720171"/>
            <a:ext cx="8229600" cy="923330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/>
              <a:t>Figure 9-38: The type of animal raised depends on cultural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preferences </a:t>
            </a:r>
            <a:r>
              <a:rPr lang="en-US" sz="1800" dirty="0"/>
              <a:t>and climate. Developing countries are increasing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meat </a:t>
            </a:r>
            <a:r>
              <a:rPr lang="en-US" sz="1800" dirty="0"/>
              <a:t>production; China is the world’s largest meat producer.</a:t>
            </a:r>
          </a:p>
        </p:txBody>
      </p:sp>
      <p:pic>
        <p:nvPicPr>
          <p:cNvPr id="23554" name="Picture 2" descr="C:\Users\GEX\Desktop\IRDVD NEW\53814 Rubenstein\JPEGs\CH 9\Ch09_Labeled\TCL_12e_Figure_09_38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7"/>
          <a:stretch/>
        </p:blipFill>
        <p:spPr bwMode="auto">
          <a:xfrm>
            <a:off x="304800" y="1267218"/>
            <a:ext cx="8534400" cy="438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61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8385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Key Issue 4: Why Do Farmers Face Sustainability Challenges?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5" y="1230541"/>
            <a:ext cx="8654596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4.1 Losing Agricultural Land 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4.2 Improving Agricultural Productivity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4.3 Conserving Agricultural Resources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4.4 Applying Biotechnology to Agriculture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4.5 Global Food Trade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4.6 Global Agriculture and Undernourishment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4.7 Sustainable </a:t>
            </a:r>
            <a:r>
              <a:rPr lang="en-US" altLang="en-US" dirty="0" smtClean="0"/>
              <a:t>Agriculture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4865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4.1 Losing Agricultural Land</a:t>
            </a:r>
            <a:endParaRPr lang="en-US" altLang="en-US" dirty="0" smtClean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58775" y="5778318"/>
            <a:ext cx="8229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sz="1800" dirty="0"/>
              <a:t>Figure 9-39: Food production has kept up with population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growth </a:t>
            </a:r>
            <a:r>
              <a:rPr lang="en-US" sz="1800" dirty="0"/>
              <a:t>despite very little increase in agricultural land. Agricultural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land </a:t>
            </a:r>
            <a:r>
              <a:rPr lang="en-US" sz="1800" dirty="0"/>
              <a:t>is threatened by urbanization and desertification.</a:t>
            </a:r>
          </a:p>
        </p:txBody>
      </p:sp>
      <p:pic>
        <p:nvPicPr>
          <p:cNvPr id="24578" name="Picture 2" descr="C:\Users\GEX\Desktop\IRDVD NEW\53814 Rubenstein\JPEGs\CH 9\Ch09_Labeled\TCL_12e_Figure_09_39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3"/>
          <a:stretch/>
        </p:blipFill>
        <p:spPr bwMode="auto">
          <a:xfrm>
            <a:off x="304800" y="905309"/>
            <a:ext cx="8534400" cy="458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86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58775" y="6049978"/>
            <a:ext cx="822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sz="2000" dirty="0"/>
              <a:t>Figure 9-40: Considerable amounts of Maryland’s prime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farmland </a:t>
            </a:r>
            <a:r>
              <a:rPr lang="en-US" sz="2000" dirty="0"/>
              <a:t>is threatened by urbanization.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4.1 Threats to Farmland in Maryland</a:t>
            </a:r>
            <a:endParaRPr lang="en-US" altLang="en-US" dirty="0" smtClean="0"/>
          </a:p>
        </p:txBody>
      </p:sp>
      <p:pic>
        <p:nvPicPr>
          <p:cNvPr id="25602" name="Picture 2" descr="C:\Users\GEX\Desktop\IRDVD NEW\53814 Rubenstein\JPEGs\CH 9\Ch09_Labeled\TCL_12e_Figure_09_40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0"/>
          <a:stretch/>
        </p:blipFill>
        <p:spPr bwMode="auto">
          <a:xfrm>
            <a:off x="358775" y="746125"/>
            <a:ext cx="8534400" cy="472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05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6034881"/>
            <a:ext cx="8587670" cy="400110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</a:t>
            </a:r>
            <a:r>
              <a:rPr lang="en-US" sz="2000" dirty="0" smtClean="0"/>
              <a:t>9-41: </a:t>
            </a:r>
            <a:r>
              <a:rPr lang="en-US" sz="2000" dirty="0"/>
              <a:t>Dry lands are at high risk of desertification.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4.1 Desertification Hazard</a:t>
            </a:r>
            <a:endParaRPr lang="en-US" altLang="en-US" dirty="0" smtClean="0"/>
          </a:p>
        </p:txBody>
      </p:sp>
      <p:pic>
        <p:nvPicPr>
          <p:cNvPr id="26626" name="Picture 2" descr="C:\Users\GEX\Desktop\IRDVD NEW\53814 Rubenstein\JPEGs\CH 9\Ch09_Labeled\TCL_12e_Figure_09_41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0"/>
          <a:stretch/>
        </p:blipFill>
        <p:spPr bwMode="auto">
          <a:xfrm>
            <a:off x="304800" y="991755"/>
            <a:ext cx="8534400" cy="439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0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5" y="708430"/>
            <a:ext cx="8229600" cy="472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Agricultural production has increased faster than farmland.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Subsistence intensification: land worked more intensively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Green revolution: selective breeding, fertilizers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Increased technology in commercial agriculture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4.2 Improving Agricultural Productivity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0781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01319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9-43: The International Rice Research Institute’s selective breeding programs have developed high-yielding varieties of rice.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4.2 Green Revolution</a:t>
            </a:r>
            <a:endParaRPr lang="en-US" altLang="en-US" dirty="0" smtClean="0"/>
          </a:p>
        </p:txBody>
      </p:sp>
      <p:pic>
        <p:nvPicPr>
          <p:cNvPr id="27650" name="Picture 2" descr="C:\Users\GEX\Desktop\IRDVD NEW\53814 Rubenstein\JPEGs\CH 9\Ch09_Labeled\TCL_12e_Figure_09_43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08" y="847291"/>
            <a:ext cx="7504583" cy="500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89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01319"/>
            <a:ext cx="8587670" cy="384721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900" dirty="0"/>
              <a:t>Figure 9-44: The amount of milk per cow has increased in the United States.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4.2 U.S. Dairy Productivity</a:t>
            </a:r>
            <a:endParaRPr lang="en-US" altLang="en-US" dirty="0" smtClean="0"/>
          </a:p>
        </p:txBody>
      </p:sp>
      <p:pic>
        <p:nvPicPr>
          <p:cNvPr id="28674" name="Picture 2" descr="C:\Users\GEX\Desktop\IRDVD NEW\53814 Rubenstein\JPEGs\CH 9\Ch09_Labeled\TCL_12e_Figure_09_44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6"/>
          <a:stretch/>
        </p:blipFill>
        <p:spPr bwMode="auto">
          <a:xfrm>
            <a:off x="411163" y="1136200"/>
            <a:ext cx="8534400" cy="443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95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1.1  Introducing </a:t>
            </a:r>
            <a:r>
              <a:rPr lang="en-US" altLang="en-US" dirty="0" smtClean="0"/>
              <a:t>Food and Agriculture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58773" y="708430"/>
            <a:ext cx="8562975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Agricultural Revolution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Environmental and cultural factors: end of ice age, preference for settlement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Agriculture hearths developed from local plants and animals.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endParaRPr lang="en-US" altLang="en-US" dirty="0"/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endParaRPr lang="en-US" altLang="en-US" dirty="0"/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endParaRPr lang="en-US" altLang="en-US" dirty="0"/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1580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547367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9-45: California’s use of irrigation for agriculture is especially apparent after several years of drought.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4.3 Agriculture and Water in California </a:t>
            </a:r>
            <a:endParaRPr lang="en-US" altLang="en-US" dirty="0" smtClean="0"/>
          </a:p>
        </p:txBody>
      </p:sp>
      <p:pic>
        <p:nvPicPr>
          <p:cNvPr id="29698" name="Picture 2" descr="C:\Users\GEX\Desktop\IRDVD NEW\53814 Rubenstein\JPEGs\CH 9\Ch09_Labeled\TCL_12e_Figure_09_45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381" y="993384"/>
            <a:ext cx="6107237" cy="434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37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783335"/>
            <a:ext cx="8587670" cy="1015663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9-46: Alternatives to traditional commercial agriculture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practices </a:t>
            </a:r>
            <a:r>
              <a:rPr lang="en-US" sz="2000" dirty="0"/>
              <a:t>include “no tillage,” shown here, in which harvest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residue </a:t>
            </a:r>
            <a:r>
              <a:rPr lang="en-US" sz="2000" dirty="0"/>
              <a:t>is not removed before planting a new crop.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4.3 Sustainable Land Management</a:t>
            </a:r>
            <a:endParaRPr lang="en-US" altLang="en-US" dirty="0" smtClean="0"/>
          </a:p>
        </p:txBody>
      </p:sp>
      <p:pic>
        <p:nvPicPr>
          <p:cNvPr id="30723" name="Picture 3" descr="C:\Users\GEX\Desktop\IRDVD NEW\53814 Rubenstein\JPEGs\CH 9\Ch09_Labeled\TCL_12e_Figure_09_46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69" y="820182"/>
            <a:ext cx="7165462" cy="478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6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01319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9-47: In the United States, an increasing percentage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of </a:t>
            </a:r>
            <a:r>
              <a:rPr lang="en-US" sz="2000" dirty="0"/>
              <a:t>grains are genetically modified.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8385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4.4 Biotechnology: Genetically Modified Crops</a:t>
            </a:r>
            <a:endParaRPr lang="en-US" altLang="en-US" dirty="0" smtClean="0"/>
          </a:p>
        </p:txBody>
      </p:sp>
      <p:pic>
        <p:nvPicPr>
          <p:cNvPr id="5" name="Picture 2" descr="C:\Users\GEX\Desktop\IRDVD NEW\53814 Rubenstein\JPEGs\CH 9\Ch09_Labeled\TCL_12e_Figure_09_47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3"/>
          <a:stretch/>
        </p:blipFill>
        <p:spPr bwMode="auto">
          <a:xfrm>
            <a:off x="304800" y="1093788"/>
            <a:ext cx="8534400" cy="460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78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694847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Figures </a:t>
            </a:r>
            <a:r>
              <a:rPr lang="en-US" sz="2000"/>
              <a:t>9-48 </a:t>
            </a:r>
            <a:r>
              <a:rPr lang="en-US" sz="2000" smtClean="0"/>
              <a:t>and </a:t>
            </a:r>
            <a:r>
              <a:rPr lang="en-US" sz="2000" dirty="0"/>
              <a:t>9-49: Many countries require genetically modified organisms (GMOs) to be labeled, as in the European label shown inset.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4.4 Biotechnology: GMOs</a:t>
            </a:r>
            <a:endParaRPr lang="en-US" altLang="en-US" dirty="0" smtClean="0"/>
          </a:p>
        </p:txBody>
      </p:sp>
      <p:pic>
        <p:nvPicPr>
          <p:cNvPr id="31746" name="Picture 2" descr="C:\Users\GEX\Desktop\IRDVD NEW\53814 Rubenstein\JPEGs\CH 9\Ch09_Labeled\TCL_12e_Figure_09_48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6"/>
          <a:stretch/>
        </p:blipFill>
        <p:spPr bwMode="auto">
          <a:xfrm>
            <a:off x="184064" y="753986"/>
            <a:ext cx="8534400" cy="441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390" y="4211510"/>
            <a:ext cx="2430379" cy="151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09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614" y="5924482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9-51: The value of agricultural exports has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increased </a:t>
            </a:r>
            <a:r>
              <a:rPr lang="en-US" sz="2000" dirty="0"/>
              <a:t>to $1.3 trillion in 2012.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4.5 Global Food Trade</a:t>
            </a:r>
            <a:endParaRPr lang="en-US" altLang="en-US" dirty="0" smtClean="0"/>
          </a:p>
        </p:txBody>
      </p:sp>
      <p:pic>
        <p:nvPicPr>
          <p:cNvPr id="32770" name="Picture 2" descr="C:\Users\GEX\Desktop\IRDVD NEW\53814 Rubenstein\JPEGs\CH 9\Ch09_Labeled\TCL_12e_Figure_09_51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3"/>
          <a:stretch/>
        </p:blipFill>
        <p:spPr bwMode="auto">
          <a:xfrm>
            <a:off x="778804" y="1043626"/>
            <a:ext cx="7586392" cy="456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81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734175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9-52: The Western Hemisphere has many states that export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food</a:t>
            </a:r>
            <a:r>
              <a:rPr lang="en-US" sz="2000" dirty="0"/>
              <a:t>, while Europe and Asia have many importers.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4.5 Global Food Trade</a:t>
            </a:r>
            <a:endParaRPr lang="en-US" altLang="en-US" dirty="0" smtClean="0"/>
          </a:p>
        </p:txBody>
      </p:sp>
      <p:pic>
        <p:nvPicPr>
          <p:cNvPr id="33794" name="Picture 2" descr="C:\Users\GEX\Desktop\IRDVD NEW\53814 Rubenstein\JPEGs\CH 9\Ch09_Labeled\TCL_12e_Figure_09_52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0"/>
          <a:stretch/>
        </p:blipFill>
        <p:spPr bwMode="auto">
          <a:xfrm>
            <a:off x="304800" y="991281"/>
            <a:ext cx="8534400" cy="438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30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753839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9-53: Drug crops grown in the developing world are trafficked (illegally traded) to developed countries in North America and Europe.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4.5 Global Drug Trade</a:t>
            </a:r>
            <a:endParaRPr lang="en-US" altLang="en-US" dirty="0" smtClean="0"/>
          </a:p>
        </p:txBody>
      </p:sp>
      <p:pic>
        <p:nvPicPr>
          <p:cNvPr id="34818" name="Picture 2" descr="C:\Users\GEX\Desktop\IRDVD NEW\53814 Rubenstein\JPEGs\CH 9\Ch09_Labeled\TCL_12e_Figure_09_53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2"/>
          <a:stretch/>
        </p:blipFill>
        <p:spPr bwMode="auto">
          <a:xfrm>
            <a:off x="304800" y="932935"/>
            <a:ext cx="8534400" cy="441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51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640062"/>
            <a:ext cx="8587670" cy="1015663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9-54: Increasing food prices represent a challenge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to </a:t>
            </a:r>
            <a:r>
              <a:rPr lang="en-US" sz="2000" dirty="0"/>
              <a:t>food supply, especially for people who spend a significant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percentage </a:t>
            </a:r>
            <a:r>
              <a:rPr lang="en-US" sz="2000" dirty="0"/>
              <a:t>of their income on food.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4.6 Agriculture and Undernourishment</a:t>
            </a:r>
            <a:endParaRPr lang="en-US" altLang="en-US" dirty="0" smtClean="0"/>
          </a:p>
        </p:txBody>
      </p:sp>
      <p:pic>
        <p:nvPicPr>
          <p:cNvPr id="35842" name="Picture 2" descr="C:\Users\GEX\Desktop\IRDVD NEW\53814 Rubenstein\JPEGs\CH 9\Ch09_Labeled\TCL_12e_Figure_09_54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4"/>
          <a:stretch/>
        </p:blipFill>
        <p:spPr bwMode="auto">
          <a:xfrm>
            <a:off x="304800" y="1533525"/>
            <a:ext cx="8534400" cy="356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17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01319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9-55: In Africa, increases in food supply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have </a:t>
            </a:r>
            <a:r>
              <a:rPr lang="en-US" sz="2000" dirty="0"/>
              <a:t>barely kept up with population growth.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4.6 Population and Food in Africa</a:t>
            </a:r>
            <a:endParaRPr lang="en-US" altLang="en-US" dirty="0" smtClean="0"/>
          </a:p>
        </p:txBody>
      </p:sp>
      <p:pic>
        <p:nvPicPr>
          <p:cNvPr id="36866" name="Picture 2" descr="C:\Users\GEX\Desktop\IRDVD NEW\53814 Rubenstein\JPEGs\CH 9\Ch09_Labeled\TCL_12e_Figure_09_55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5"/>
          <a:stretch/>
        </p:blipFill>
        <p:spPr bwMode="auto">
          <a:xfrm>
            <a:off x="304800" y="762001"/>
            <a:ext cx="8534400" cy="493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71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6055698"/>
            <a:ext cx="8587670" cy="369332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/>
              <a:t>Figure 9-56: India and China have the largest numbers of undernourished people.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4.6 Undernourishment by Country</a:t>
            </a:r>
            <a:endParaRPr lang="en-US" altLang="en-US" dirty="0" smtClean="0"/>
          </a:p>
        </p:txBody>
      </p:sp>
      <p:pic>
        <p:nvPicPr>
          <p:cNvPr id="37890" name="Picture 2" descr="C:\Users\GEX\Desktop\IRDVD NEW\53814 Rubenstein\JPEGs\CH 9\Ch09_Labeled\TCL_12e_Figure_09_56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5"/>
          <a:stretch/>
        </p:blipFill>
        <p:spPr bwMode="auto">
          <a:xfrm>
            <a:off x="304800" y="917575"/>
            <a:ext cx="8534400" cy="469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38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1.1 Agriculture Hearths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3" y="5887207"/>
            <a:ext cx="85629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en-US" altLang="en-US" sz="1800" dirty="0"/>
              <a:t>Figure 9-2: Multiple hearths emerged from locally available plants and animals. </a:t>
            </a:r>
          </a:p>
        </p:txBody>
      </p:sp>
      <p:pic>
        <p:nvPicPr>
          <p:cNvPr id="2050" name="Picture 2" descr="C:\Users\GEX\Desktop\IRDVD NEW\53814 Rubenstein\JPEGs\CH 9\Ch09_Labeled\TCL_12e_Figure_09_02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7"/>
          <a:stretch/>
        </p:blipFill>
        <p:spPr bwMode="auto">
          <a:xfrm>
            <a:off x="846768" y="1080453"/>
            <a:ext cx="7586984" cy="458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35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01319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9-57: The highest rates of undernourishment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are </a:t>
            </a:r>
            <a:r>
              <a:rPr lang="en-US" sz="2000" dirty="0"/>
              <a:t>in sub-Saharan Africa and South Asia.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4.6 Undernourishment by Country</a:t>
            </a:r>
            <a:endParaRPr lang="en-US" altLang="en-US" dirty="0" smtClean="0"/>
          </a:p>
        </p:txBody>
      </p:sp>
      <p:pic>
        <p:nvPicPr>
          <p:cNvPr id="38914" name="Picture 2" descr="C:\Users\GEX\Desktop\IRDVD NEW\53814 Rubenstein\JPEGs\CH 9\Ch09_Labeled\TCL_12e_Figure_09_57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63"/>
          <a:stretch/>
        </p:blipFill>
        <p:spPr bwMode="auto">
          <a:xfrm>
            <a:off x="304800" y="1066078"/>
            <a:ext cx="8534400" cy="438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84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01319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9-58: Undernourishment has decreased since 1990 in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every </a:t>
            </a:r>
            <a:r>
              <a:rPr lang="en-US" sz="2000" dirty="0"/>
              <a:t>world region except sub-Saharan Africa.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4.6 Change in Undernourishment</a:t>
            </a:r>
            <a:endParaRPr lang="en-US" altLang="en-US" dirty="0" smtClean="0"/>
          </a:p>
        </p:txBody>
      </p:sp>
      <p:pic>
        <p:nvPicPr>
          <p:cNvPr id="39938" name="Picture 2" descr="C:\Users\GEX\Desktop\IRDVD NEW\53814 Rubenstein\JPEGs\CH 9\Ch09_Labeled\TCL_12e_Figure_09_58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1"/>
          <a:stretch/>
        </p:blipFill>
        <p:spPr bwMode="auto">
          <a:xfrm>
            <a:off x="980105" y="663225"/>
            <a:ext cx="7183789" cy="517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0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4.7 Sustainable Agriculture</a:t>
            </a:r>
            <a:endParaRPr lang="en-US" altLang="en-US" dirty="0" smtClean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58775" y="708430"/>
            <a:ext cx="8229600" cy="472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Concerns over environment and health leading to: 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Organic farming: reduced herbicides, pesticides, antibiotics; no GMOs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Pesticides on produce may present health threat.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Government policies to help farmers may affect sustainability too.</a:t>
            </a:r>
          </a:p>
        </p:txBody>
      </p:sp>
    </p:spTree>
    <p:extLst>
      <p:ext uri="{BB962C8B-B14F-4D97-AF65-F5344CB8AC3E}">
        <p14:creationId xmlns:p14="http://schemas.microsoft.com/office/powerpoint/2010/main" val="423029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01319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9-59: Australia has a large share of the world’s organic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farming</a:t>
            </a:r>
            <a:r>
              <a:rPr lang="en-US" sz="2000" dirty="0"/>
              <a:t>; Europe is also an important region.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4.7 Organic Farming</a:t>
            </a:r>
            <a:endParaRPr lang="en-US" altLang="en-US" dirty="0" smtClean="0"/>
          </a:p>
        </p:txBody>
      </p:sp>
      <p:pic>
        <p:nvPicPr>
          <p:cNvPr id="40962" name="Picture 2" descr="C:\Users\GEX\Desktop\IRDVD NEW\53814 Rubenstein\JPEGs\CH 9\Ch09_Labeled\TCL_12e_Figure_09_59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3"/>
          <a:stretch/>
        </p:blipFill>
        <p:spPr bwMode="auto">
          <a:xfrm>
            <a:off x="304800" y="787236"/>
            <a:ext cx="8534400" cy="486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95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Chapter </a:t>
            </a:r>
            <a:r>
              <a:rPr lang="en-US" dirty="0" smtClean="0"/>
              <a:t>9 End</a:t>
            </a:r>
            <a:endParaRPr lang="en-US" altLang="en-US" dirty="0" smtClean="0"/>
          </a:p>
        </p:txBody>
      </p:sp>
      <p:pic>
        <p:nvPicPr>
          <p:cNvPr id="1027" name="Picture 3" descr="C:\Users\GEX\Desktop\IRDVD NEW\53814 Rubenstein\JPEGs\CH 9\Ch09_Labeled\TCL_12e_ChOpener_09_00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87425"/>
            <a:ext cx="85344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50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1286985"/>
            <a:ext cx="8229600" cy="4231928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Percentage of farmers: high in subsistence, low in commercial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Role of machinery, science, technology: low in subsistence, high in commercial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Farm size: commercial generally much larger than subsistence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endParaRPr lang="en-US" alt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8385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1.2 Subsistence and Commercial Agriculture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224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1.2 Agricultural Workers</a:t>
            </a:r>
            <a:endParaRPr lang="en-US" altLang="en-US" dirty="0" smtClean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58773" y="5887207"/>
            <a:ext cx="85629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en-US" sz="2000" dirty="0"/>
              <a:t>Figure 9-3: Developing countries have a higher percentage of the labor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force </a:t>
            </a:r>
            <a:r>
              <a:rPr lang="en-US" sz="2000" dirty="0"/>
              <a:t>engaged in agriculture, primarily subsistence. </a:t>
            </a:r>
          </a:p>
        </p:txBody>
      </p:sp>
      <p:pic>
        <p:nvPicPr>
          <p:cNvPr id="3074" name="Picture 2" descr="C:\Users\GEX\Desktop\IRDVD NEW\53814 Rubenstein\JPEGs\CH 9\Ch09_Labeled\TCL_12e_Figure_09_03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8"/>
          <a:stretch/>
        </p:blipFill>
        <p:spPr bwMode="auto">
          <a:xfrm>
            <a:off x="304799" y="1025843"/>
            <a:ext cx="8534401" cy="438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55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1.2 Farmland Per Tractor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3" y="5802539"/>
            <a:ext cx="85629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en-US" altLang="en-US" sz="2000" dirty="0"/>
              <a:t>Figure 9-4: Small amounts of farmland per tractor indicate </a:t>
            </a:r>
            <a:r>
              <a:rPr lang="en-US" altLang="en-US" sz="2000" dirty="0" smtClean="0"/>
              <a:t/>
            </a:r>
            <a:br>
              <a:rPr lang="en-US" altLang="en-US" sz="2000" dirty="0" smtClean="0"/>
            </a:br>
            <a:r>
              <a:rPr lang="en-US" altLang="en-US" sz="2000" dirty="0" smtClean="0"/>
              <a:t>a </a:t>
            </a:r>
            <a:r>
              <a:rPr lang="en-US" altLang="en-US" sz="2000" dirty="0"/>
              <a:t>strong role of machinery in agriculture. </a:t>
            </a:r>
          </a:p>
        </p:txBody>
      </p:sp>
      <p:pic>
        <p:nvPicPr>
          <p:cNvPr id="4098" name="Picture 2" descr="C:\Users\GEX\Desktop\IRDVD NEW\53814 Rubenstein\JPEGs\CH 9\Ch09_Labeled\TCL_12e_Figure_09_04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8"/>
          <a:stretch/>
        </p:blipFill>
        <p:spPr bwMode="auto">
          <a:xfrm>
            <a:off x="304800" y="1136650"/>
            <a:ext cx="8534400" cy="440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09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1286985"/>
            <a:ext cx="8229600" cy="1308050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2.1 Diet and Nutrition 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2.2 Source of Nutrients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8385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Key Issue 2: Why Do People Consume Different Foods?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09428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Times New Roman"/>
        <a:cs typeface="Times New Roman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Times New Roman"/>
        <a:cs typeface="Times New Roman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2230</TotalTime>
  <Words>1208</Words>
  <Application>Microsoft Office PowerPoint</Application>
  <PresentationFormat>On-screen Show (4:3)</PresentationFormat>
  <Paragraphs>204</Paragraphs>
  <Slides>54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3" baseType="lpstr">
      <vt:lpstr>MS PGothic</vt:lpstr>
      <vt:lpstr>MS PGothic</vt:lpstr>
      <vt:lpstr>Arial</vt:lpstr>
      <vt:lpstr>Calibri</vt:lpstr>
      <vt:lpstr>Geneva</vt:lpstr>
      <vt:lpstr>Times</vt:lpstr>
      <vt:lpstr>Times New Roman</vt:lpstr>
      <vt:lpstr>HA5Lect_template</vt:lpstr>
      <vt:lpstr>1_HA5Lect_template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Reviewer 1</dc:creator>
  <cp:lastModifiedBy>nflohr</cp:lastModifiedBy>
  <cp:revision>319</cp:revision>
  <dcterms:created xsi:type="dcterms:W3CDTF">2016-05-22T06:40:43Z</dcterms:created>
  <dcterms:modified xsi:type="dcterms:W3CDTF">2019-08-21T12:01:05Z</dcterms:modified>
</cp:coreProperties>
</file>