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3" r:id="rId2"/>
  </p:sldMasterIdLst>
  <p:notesMasterIdLst>
    <p:notesMasterId r:id="rId72"/>
  </p:notesMasterIdLst>
  <p:sldIdLst>
    <p:sldId id="259" r:id="rId3"/>
    <p:sldId id="261" r:id="rId4"/>
    <p:sldId id="302" r:id="rId5"/>
    <p:sldId id="356" r:id="rId6"/>
    <p:sldId id="309" r:id="rId7"/>
    <p:sldId id="355" r:id="rId8"/>
    <p:sldId id="310" r:id="rId9"/>
    <p:sldId id="357" r:id="rId10"/>
    <p:sldId id="303" r:id="rId11"/>
    <p:sldId id="304" r:id="rId12"/>
    <p:sldId id="305" r:id="rId13"/>
    <p:sldId id="267" r:id="rId14"/>
    <p:sldId id="295" r:id="rId15"/>
    <p:sldId id="311" r:id="rId16"/>
    <p:sldId id="307" r:id="rId17"/>
    <p:sldId id="270" r:id="rId18"/>
    <p:sldId id="271" r:id="rId19"/>
    <p:sldId id="272" r:id="rId20"/>
    <p:sldId id="312" r:id="rId21"/>
    <p:sldId id="314" r:id="rId22"/>
    <p:sldId id="315" r:id="rId23"/>
    <p:sldId id="316" r:id="rId24"/>
    <p:sldId id="276" r:id="rId25"/>
    <p:sldId id="317" r:id="rId26"/>
    <p:sldId id="319" r:id="rId27"/>
    <p:sldId id="321" r:id="rId28"/>
    <p:sldId id="322" r:id="rId29"/>
    <p:sldId id="323" r:id="rId30"/>
    <p:sldId id="324" r:id="rId31"/>
    <p:sldId id="325" r:id="rId32"/>
    <p:sldId id="326" r:id="rId33"/>
    <p:sldId id="327" r:id="rId34"/>
    <p:sldId id="328" r:id="rId35"/>
    <p:sldId id="330" r:id="rId36"/>
    <p:sldId id="329" r:id="rId37"/>
    <p:sldId id="331" r:id="rId38"/>
    <p:sldId id="332" r:id="rId39"/>
    <p:sldId id="334" r:id="rId40"/>
    <p:sldId id="333" r:id="rId41"/>
    <p:sldId id="335" r:id="rId42"/>
    <p:sldId id="336" r:id="rId43"/>
    <p:sldId id="337" r:id="rId44"/>
    <p:sldId id="344" r:id="rId45"/>
    <p:sldId id="345" r:id="rId46"/>
    <p:sldId id="347" r:id="rId47"/>
    <p:sldId id="348" r:id="rId48"/>
    <p:sldId id="351" r:id="rId49"/>
    <p:sldId id="352" r:id="rId50"/>
    <p:sldId id="353" r:id="rId51"/>
    <p:sldId id="358" r:id="rId52"/>
    <p:sldId id="359" r:id="rId53"/>
    <p:sldId id="360" r:id="rId54"/>
    <p:sldId id="361" r:id="rId55"/>
    <p:sldId id="362" r:id="rId56"/>
    <p:sldId id="363" r:id="rId57"/>
    <p:sldId id="364" r:id="rId58"/>
    <p:sldId id="365" r:id="rId59"/>
    <p:sldId id="366" r:id="rId60"/>
    <p:sldId id="367" r:id="rId61"/>
    <p:sldId id="368" r:id="rId62"/>
    <p:sldId id="369" r:id="rId63"/>
    <p:sldId id="370" r:id="rId64"/>
    <p:sldId id="371" r:id="rId65"/>
    <p:sldId id="372" r:id="rId66"/>
    <p:sldId id="373" r:id="rId67"/>
    <p:sldId id="374" r:id="rId68"/>
    <p:sldId id="375" r:id="rId69"/>
    <p:sldId id="376" r:id="rId70"/>
    <p:sldId id="354"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445">
          <p15:clr>
            <a:srgbClr val="A4A3A4"/>
          </p15:clr>
        </p15:guide>
        <p15:guide id="4" orient="horz" pos="4024">
          <p15:clr>
            <a:srgbClr val="A4A3A4"/>
          </p15:clr>
        </p15:guide>
        <p15:guide id="5" orient="horz" pos="1129">
          <p15:clr>
            <a:srgbClr val="A4A3A4"/>
          </p15:clr>
        </p15:guide>
        <p15:guide id="6" orient="horz" pos="1746">
          <p15:clr>
            <a:srgbClr val="A4A3A4"/>
          </p15:clr>
        </p15:guide>
        <p15:guide id="7" pos="1003">
          <p15:clr>
            <a:srgbClr val="A4A3A4"/>
          </p15:clr>
        </p15:guide>
        <p15:guide id="8" pos="5545">
          <p15:clr>
            <a:srgbClr val="A4A3A4"/>
          </p15:clr>
        </p15:guide>
        <p15:guide id="9" pos="299">
          <p15:clr>
            <a:srgbClr val="A4A3A4"/>
          </p15:clr>
        </p15:guide>
        <p15:guide id="10" pos="726">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3333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58" autoAdjust="0"/>
    <p:restoredTop sz="92511" autoAdjust="0"/>
  </p:normalViewPr>
  <p:slideViewPr>
    <p:cSldViewPr snapToGrid="0" showGuides="1">
      <p:cViewPr varScale="1">
        <p:scale>
          <a:sx n="69" d="100"/>
          <a:sy n="69" d="100"/>
        </p:scale>
        <p:origin x="1602" y="66"/>
      </p:cViewPr>
      <p:guideLst>
        <p:guide orient="horz" pos="2160"/>
        <p:guide pos="2880"/>
        <p:guide orient="horz" pos="445"/>
        <p:guide orient="horz" pos="4024"/>
        <p:guide orient="horz" pos="1129"/>
        <p:guide orient="horz" pos="1746"/>
        <p:guide pos="1003"/>
        <p:guide pos="5545"/>
        <p:guide pos="299"/>
        <p:guide pos="726"/>
      </p:guideLst>
    </p:cSldViewPr>
  </p:slideViewPr>
  <p:notesTextViewPr>
    <p:cViewPr>
      <p:scale>
        <a:sx n="1" d="1"/>
        <a:sy n="1" d="1"/>
      </p:scale>
      <p:origin x="0" y="0"/>
    </p:cViewPr>
  </p:notesTextViewPr>
  <p:notesViewPr>
    <p:cSldViewPr snapToGrid="0" showGuides="1">
      <p:cViewPr varScale="1">
        <p:scale>
          <a:sx n="101" d="100"/>
          <a:sy n="101" d="100"/>
        </p:scale>
        <p:origin x="355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0191CF-CBBD-470F-A781-74C183121538}" type="datetimeFigureOut">
              <a:rPr lang="en-US" smtClean="0"/>
              <a:t>8/20/2019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6801B-74BB-4C1C-A11B-88FC5BE255A4}" type="slidenum">
              <a:rPr lang="en-US" smtClean="0"/>
              <a:t>‹#›</a:t>
            </a:fld>
            <a:endParaRPr lang="en-US"/>
          </a:p>
        </p:txBody>
      </p:sp>
    </p:spTree>
    <p:extLst>
      <p:ext uri="{BB962C8B-B14F-4D97-AF65-F5344CB8AC3E}">
        <p14:creationId xmlns:p14="http://schemas.microsoft.com/office/powerpoint/2010/main" val="3592232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96801B-74BB-4C1C-A11B-88FC5BE255A4}" type="slidenum">
              <a:rPr lang="en-US" smtClean="0"/>
              <a:t>1</a:t>
            </a:fld>
            <a:endParaRPr lang="en-US"/>
          </a:p>
        </p:txBody>
      </p:sp>
    </p:spTree>
    <p:extLst>
      <p:ext uri="{BB962C8B-B14F-4D97-AF65-F5344CB8AC3E}">
        <p14:creationId xmlns:p14="http://schemas.microsoft.com/office/powerpoint/2010/main" val="3666030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10</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878970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11</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878970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12</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114193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13</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11419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14</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114193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15</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580257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16</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2590465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17</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1356596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18</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19</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878970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20</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21</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22</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23</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1310004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24</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1310004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25</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1310004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26</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1310004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27</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28</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29</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878970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30</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31</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32</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33</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34</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35</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36</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37</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38</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39</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878970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40</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41</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42</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43</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44</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45</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46</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47</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48</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49</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8789704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50</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1141930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51</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5802576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52</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5802576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53</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54</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55</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5802576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56</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580257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57</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58</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59</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8789704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60</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61</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62</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63</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5802576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64</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65</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66</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5802576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67</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68</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69</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smtClean="0">
              <a:latin typeface="Times" panose="02020603050405020304" pitchFamily="18" charset="0"/>
            </a:endParaRPr>
          </a:p>
        </p:txBody>
      </p:sp>
    </p:spTree>
    <p:extLst>
      <p:ext uri="{BB962C8B-B14F-4D97-AF65-F5344CB8AC3E}">
        <p14:creationId xmlns:p14="http://schemas.microsoft.com/office/powerpoint/2010/main" val="915231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7</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878970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8</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580257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C5577939-A82C-41BE-A957-296977A4CA4D}" type="slidenum">
              <a:rPr lang="en-US" altLang="en-US" sz="1200">
                <a:solidFill>
                  <a:srgbClr val="000000"/>
                </a:solidFill>
              </a:rPr>
              <a:pPr/>
              <a:t>9</a:t>
            </a:fld>
            <a:endParaRPr lang="en-US" altLang="en-US" sz="1200">
              <a:solidFill>
                <a:srgbClr val="000000"/>
              </a:solidFill>
            </a:endParaRPr>
          </a:p>
        </p:txBody>
      </p:sp>
      <p:sp>
        <p:nvSpPr>
          <p:cNvPr id="6147" name="Rectangle 2"/>
          <p:cNvSpPr>
            <a:spLocks noGrp="1" noRot="1" noChangeAspect="1" noChangeArrowheads="1" noTextEdit="1"/>
          </p:cNvSpPr>
          <p:nvPr>
            <p:ph type="sldImg"/>
          </p:nvPr>
        </p:nvSpPr>
        <p:spPr>
          <a:xfrm>
            <a:off x="1371600" y="1143000"/>
            <a:ext cx="4114800" cy="3086100"/>
          </a:xfrm>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Times" panose="02020603050405020304" pitchFamily="18" charset="0"/>
            </a:endParaRPr>
          </a:p>
        </p:txBody>
      </p:sp>
    </p:spTree>
    <p:extLst>
      <p:ext uri="{BB962C8B-B14F-4D97-AF65-F5344CB8AC3E}">
        <p14:creationId xmlns:p14="http://schemas.microsoft.com/office/powerpoint/2010/main" val="87897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3962"/>
            <a:ext cx="9144000" cy="584775"/>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30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29607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p>
            <a:pPr lvl="0"/>
            <a:r>
              <a:rPr lang="en-US" altLang="en-US" dirty="0" smtClean="0"/>
              <a:t>Click to edit Master title style</a:t>
            </a:r>
          </a:p>
        </p:txBody>
      </p:sp>
      <p:sp>
        <p:nvSpPr>
          <p:cNvPr id="1027" name="Rectangle 4"/>
          <p:cNvSpPr>
            <a:spLocks noGrp="1" noChangeArrowheads="1"/>
          </p:cNvSpPr>
          <p:nvPr>
            <p:ph type="body" idx="1"/>
          </p:nvPr>
        </p:nvSpPr>
        <p:spPr bwMode="auto">
          <a:xfrm>
            <a:off x="365125" y="1141413"/>
            <a:ext cx="8229600" cy="228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Rectangle 4"/>
          <p:cNvSpPr txBox="1">
            <a:spLocks noChangeArrowheads="1"/>
          </p:cNvSpPr>
          <p:nvPr userDrawn="1"/>
        </p:nvSpPr>
        <p:spPr bwMode="auto">
          <a:xfrm>
            <a:off x="0" y="6626225"/>
            <a:ext cx="2667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r>
              <a:rPr lang="en-US" sz="900">
                <a:solidFill>
                  <a:srgbClr val="000000"/>
                </a:solidFill>
                <a:ea typeface="MS PGothic" charset="0"/>
                <a:cs typeface="MS PGothic" charset="0"/>
              </a:rPr>
              <a:t>© 2017 Pearson Education, Inc. </a:t>
            </a:r>
          </a:p>
        </p:txBody>
      </p:sp>
    </p:spTree>
    <p:extLst>
      <p:ext uri="{BB962C8B-B14F-4D97-AF65-F5344CB8AC3E}">
        <p14:creationId xmlns:p14="http://schemas.microsoft.com/office/powerpoint/2010/main" val="3469075729"/>
      </p:ext>
    </p:extLst>
  </p:cSld>
  <p:clrMap bg1="lt1" tx1="dk1" bg2="lt2" tx2="dk2" accent1="accent1" accent2="accent2" accent3="accent3" accent4="accent4" accent5="accent5" accent6="accent6" hlink="hlink" folHlink="folHlink"/>
  <p:sldLayoutIdLst>
    <p:sldLayoutId id="2147483662" r:id="rId1"/>
  </p:sldLayoutIdLst>
  <p:hf sldNum="0" hdr="0" dt="0"/>
  <p:txStyles>
    <p:title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4"/>
          <p:cNvSpPr txBox="1">
            <a:spLocks noChangeArrowheads="1"/>
          </p:cNvSpPr>
          <p:nvPr userDrawn="1"/>
        </p:nvSpPr>
        <p:spPr bwMode="auto">
          <a:xfrm>
            <a:off x="0" y="6626225"/>
            <a:ext cx="2667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r>
              <a:rPr lang="en-US" sz="900">
                <a:solidFill>
                  <a:srgbClr val="000000"/>
                </a:solidFill>
                <a:ea typeface="MS PGothic" charset="0"/>
                <a:cs typeface="MS PGothic" charset="0"/>
              </a:rPr>
              <a:t>© 2017 Pearson Education, Inc. </a:t>
            </a:r>
          </a:p>
        </p:txBody>
      </p:sp>
      <p:sp>
        <p:nvSpPr>
          <p:cNvPr id="7" name="Rectangle 2"/>
          <p:cNvSpPr txBox="1">
            <a:spLocks noChangeArrowheads="1"/>
          </p:cNvSpPr>
          <p:nvPr userDrawn="1"/>
        </p:nvSpPr>
        <p:spPr>
          <a:xfrm>
            <a:off x="0" y="-336"/>
            <a:ext cx="9144000" cy="1077218"/>
          </a:xfrm>
          <a:prstGeom prst="rect">
            <a:avLst/>
          </a:prstGeom>
          <a:solidFill>
            <a:srgbClr val="333399"/>
          </a:solidFill>
        </p:spPr>
        <p:txBody>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pPr marL="347663" indent="0" eaLnBrk="1" hangingPunct="1"/>
            <a:r>
              <a:rPr lang="en-US" altLang="en-US" dirty="0" smtClean="0">
                <a:solidFill>
                  <a:srgbClr val="FFFFFF"/>
                </a:solidFill>
              </a:rPr>
              <a:t>Key Issue 1. Where Are the World’s People Distributed?</a:t>
            </a:r>
          </a:p>
        </p:txBody>
      </p:sp>
      <p:sp>
        <p:nvSpPr>
          <p:cNvPr id="8" name="Rectangle 3"/>
          <p:cNvSpPr txBox="1">
            <a:spLocks noChangeArrowheads="1"/>
          </p:cNvSpPr>
          <p:nvPr userDrawn="1"/>
        </p:nvSpPr>
        <p:spPr bwMode="auto">
          <a:xfrm>
            <a:off x="358774" y="1430566"/>
            <a:ext cx="8562975" cy="475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685800" indent="-685800" eaLnBrk="1" hangingPunct="1">
              <a:spcBef>
                <a:spcPts val="600"/>
              </a:spcBef>
              <a:spcAft>
                <a:spcPts val="1200"/>
              </a:spcAft>
              <a:buFont typeface="+mj-lt"/>
              <a:buAutoNum type="arabicPeriod"/>
            </a:pPr>
            <a:r>
              <a:rPr lang="en-US" altLang="en-US" sz="2600" b="1" dirty="0" smtClean="0"/>
              <a:t>Overpopulation</a:t>
            </a:r>
            <a:r>
              <a:rPr lang="en-US" altLang="en-US" sz="2600" dirty="0" smtClean="0"/>
              <a:t> is best defined as</a:t>
            </a:r>
            <a:br>
              <a:rPr lang="en-US" altLang="en-US" sz="2600" dirty="0" smtClean="0"/>
            </a:br>
            <a:endParaRPr lang="en-US" altLang="en-US" sz="2600" dirty="0" smtClean="0"/>
          </a:p>
          <a:p>
            <a:pPr marL="1143000" lvl="1" indent="-448056" eaLnBrk="1" hangingPunct="1">
              <a:spcBef>
                <a:spcPts val="600"/>
              </a:spcBef>
              <a:spcAft>
                <a:spcPts val="1200"/>
              </a:spcAft>
              <a:buFont typeface="+mj-lt"/>
              <a:buAutoNum type="alphaUcPeriod"/>
            </a:pPr>
            <a:r>
              <a:rPr lang="en-US" sz="2200" dirty="0" smtClean="0"/>
              <a:t>a higher </a:t>
            </a:r>
            <a:r>
              <a:rPr lang="en-US" altLang="en-US" sz="2200" dirty="0" smtClean="0"/>
              <a:t>number of people </a:t>
            </a:r>
            <a:r>
              <a:rPr lang="en-US" sz="2200" dirty="0" smtClean="0"/>
              <a:t>in one place </a:t>
            </a:r>
            <a:r>
              <a:rPr lang="en-US" altLang="en-US" sz="2200" dirty="0" smtClean="0"/>
              <a:t>than </a:t>
            </a:r>
            <a:br>
              <a:rPr lang="en-US" altLang="en-US" sz="2200" dirty="0" smtClean="0"/>
            </a:br>
            <a:r>
              <a:rPr lang="en-US" altLang="en-US" sz="2200" dirty="0" smtClean="0"/>
              <a:t>anywhere else.</a:t>
            </a:r>
          </a:p>
          <a:p>
            <a:pPr marL="1143000" lvl="1" indent="-448056" eaLnBrk="1" hangingPunct="1">
              <a:spcBef>
                <a:spcPts val="600"/>
              </a:spcBef>
              <a:spcAft>
                <a:spcPts val="1200"/>
              </a:spcAft>
              <a:buFont typeface="+mj-lt"/>
              <a:buAutoNum type="alphaUcPeriod"/>
            </a:pPr>
            <a:r>
              <a:rPr lang="en-US" altLang="en-US" sz="2200" dirty="0" smtClean="0"/>
              <a:t>more people crowded together </a:t>
            </a:r>
            <a:r>
              <a:rPr lang="en-US" sz="2200" dirty="0" smtClean="0"/>
              <a:t>in one place </a:t>
            </a:r>
            <a:r>
              <a:rPr lang="en-US" altLang="en-US" sz="2200" dirty="0" smtClean="0"/>
              <a:t>than </a:t>
            </a:r>
            <a:r>
              <a:rPr lang="en-US" sz="2200" dirty="0" smtClean="0"/>
              <a:t>in </a:t>
            </a:r>
            <a:br>
              <a:rPr lang="en-US" sz="2200" dirty="0" smtClean="0"/>
            </a:br>
            <a:r>
              <a:rPr lang="en-US" altLang="en-US" sz="2200" dirty="0" smtClean="0"/>
              <a:t>other places.</a:t>
            </a:r>
          </a:p>
          <a:p>
            <a:pPr marL="1143000" lvl="1" indent="-448056" eaLnBrk="1" hangingPunct="1">
              <a:spcBef>
                <a:spcPts val="600"/>
              </a:spcBef>
              <a:spcAft>
                <a:spcPts val="1200"/>
              </a:spcAft>
              <a:buFont typeface="+mj-lt"/>
              <a:buAutoNum type="alphaUcPeriod"/>
            </a:pPr>
            <a:r>
              <a:rPr lang="en-US" altLang="en-US" sz="2200" dirty="0" smtClean="0"/>
              <a:t>the same concept as population density.</a:t>
            </a:r>
          </a:p>
          <a:p>
            <a:pPr marL="1143000" lvl="1" indent="-448056" eaLnBrk="1" hangingPunct="1">
              <a:spcBef>
                <a:spcPts val="600"/>
              </a:spcBef>
              <a:spcAft>
                <a:spcPts val="1200"/>
              </a:spcAft>
              <a:buFont typeface="+mj-lt"/>
              <a:buAutoNum type="alphaUcPeriod"/>
            </a:pPr>
            <a:r>
              <a:rPr lang="en-US" altLang="en-US" sz="2200" dirty="0" smtClean="0"/>
              <a:t>too many people for the environment’s carrying </a:t>
            </a:r>
            <a:br>
              <a:rPr lang="en-US" altLang="en-US" sz="2200" dirty="0" smtClean="0"/>
            </a:br>
            <a:r>
              <a:rPr lang="en-US" altLang="en-US" sz="2200" dirty="0" smtClean="0"/>
              <a:t>capacity.</a:t>
            </a:r>
          </a:p>
          <a:p>
            <a:pPr marL="1143000" lvl="1" indent="-448056" eaLnBrk="1" hangingPunct="1">
              <a:spcBef>
                <a:spcPts val="600"/>
              </a:spcBef>
              <a:spcAft>
                <a:spcPts val="1200"/>
              </a:spcAft>
              <a:buFont typeface="+mj-lt"/>
              <a:buAutoNum type="alphaUcPeriod"/>
            </a:pPr>
            <a:r>
              <a:rPr lang="en-US" altLang="en-US" sz="2200" dirty="0" smtClean="0"/>
              <a:t>faster growth rates than </a:t>
            </a:r>
            <a:r>
              <a:rPr lang="en-US" sz="2200" dirty="0" smtClean="0"/>
              <a:t>those </a:t>
            </a:r>
            <a:r>
              <a:rPr lang="en-US" altLang="en-US" sz="2200" dirty="0" smtClean="0"/>
              <a:t>seen in the 1990s.</a:t>
            </a:r>
            <a:endParaRPr lang="en-US" altLang="en-US" sz="2200" dirty="0"/>
          </a:p>
        </p:txBody>
      </p:sp>
    </p:spTree>
    <p:extLst>
      <p:ext uri="{BB962C8B-B14F-4D97-AF65-F5344CB8AC3E}">
        <p14:creationId xmlns:p14="http://schemas.microsoft.com/office/powerpoint/2010/main" val="1547944948"/>
      </p:ext>
    </p:extLst>
  </p:cSld>
  <p:clrMap bg1="lt1" tx1="dk1" bg2="lt2" tx2="dk2" accent1="accent1" accent2="accent2" accent3="accent3" accent4="accent4" accent5="accent5" accent6="accent6" hlink="hlink" folHlink="folHlink"/>
  <p:sldLayoutIdLst>
    <p:sldLayoutId id="2147483664" r:id="rId1"/>
  </p:sldLayoutIdLst>
  <p:hf sldNum="0" hdr="0" dt="0"/>
  <p:txStyles>
    <p:title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nvSpPr>
        <p:spPr bwMode="auto">
          <a:xfrm>
            <a:off x="4886126" y="1676400"/>
            <a:ext cx="425787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Geneva" charset="0"/>
              </a:defRPr>
            </a:lvl3pPr>
            <a:lvl4pPr marL="1600200" indent="-228600">
              <a:spcBef>
                <a:spcPct val="20000"/>
              </a:spcBef>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9pPr>
          </a:lstStyle>
          <a:p>
            <a:pPr algn="ctr" eaLnBrk="0" fontAlgn="base" hangingPunct="0">
              <a:spcBef>
                <a:spcPct val="0"/>
              </a:spcBef>
              <a:spcAft>
                <a:spcPct val="0"/>
              </a:spcAft>
              <a:buFontTx/>
              <a:buNone/>
            </a:pPr>
            <a:r>
              <a:rPr lang="en-US" altLang="en-US" sz="3400" b="1" kern="0" dirty="0">
                <a:solidFill>
                  <a:srgbClr val="000000"/>
                </a:solidFill>
                <a:latin typeface="+mj-lt"/>
              </a:rPr>
              <a:t>Chapter 8</a:t>
            </a:r>
            <a:endParaRPr lang="en-US" altLang="en-US" sz="3400" b="1" kern="0" dirty="0" smtClean="0">
              <a:solidFill>
                <a:srgbClr val="000000"/>
              </a:solidFill>
              <a:latin typeface="+mj-lt"/>
            </a:endParaRPr>
          </a:p>
          <a:p>
            <a:pPr algn="ctr" eaLnBrk="0" fontAlgn="base" hangingPunct="0">
              <a:spcBef>
                <a:spcPct val="0"/>
              </a:spcBef>
              <a:spcAft>
                <a:spcPct val="0"/>
              </a:spcAft>
              <a:buFontTx/>
              <a:buNone/>
            </a:pPr>
            <a:r>
              <a:rPr lang="en-US" altLang="en-US" sz="3400" b="1" kern="0" dirty="0" smtClean="0">
                <a:solidFill>
                  <a:srgbClr val="000000"/>
                </a:solidFill>
                <a:latin typeface="+mj-lt"/>
              </a:rPr>
              <a:t>Political Geography</a:t>
            </a:r>
            <a:endParaRPr lang="en-US" altLang="en-US" sz="3400" b="1" kern="0" dirty="0">
              <a:solidFill>
                <a:srgbClr val="000000"/>
              </a:solidFill>
              <a:latin typeface="+mj-lt"/>
              <a:cs typeface="Arial" panose="020B0604020202020204" pitchFamily="34" charset="0"/>
            </a:endParaRPr>
          </a:p>
        </p:txBody>
      </p:sp>
      <p:sp>
        <p:nvSpPr>
          <p:cNvPr id="4099" name="Subtitle 2"/>
          <p:cNvSpPr>
            <a:spLocks noGrp="1"/>
          </p:cNvSpPr>
          <p:nvPr/>
        </p:nvSpPr>
        <p:spPr bwMode="auto">
          <a:xfrm>
            <a:off x="4875364" y="5850576"/>
            <a:ext cx="4268635" cy="68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Geneva" charset="0"/>
              </a:defRPr>
            </a:lvl3pPr>
            <a:lvl4pPr marL="1600200" indent="-228600">
              <a:spcBef>
                <a:spcPct val="20000"/>
              </a:spcBef>
              <a:buChar char="–"/>
              <a:defRPr sz="2000">
                <a:solidFill>
                  <a:schemeClr val="tx1"/>
                </a:solidFill>
                <a:latin typeface="Arial" panose="020B0604020202020204" pitchFamily="34" charset="0"/>
                <a:ea typeface="Geneva" charset="0"/>
                <a:cs typeface="Geneva" charset="0"/>
              </a:defRPr>
            </a:lvl4pPr>
            <a:lvl5pPr marL="2057400" indent="-228600">
              <a:spcBef>
                <a:spcPct val="20000"/>
              </a:spcBef>
              <a:buChar char="»"/>
              <a:defRPr sz="2000">
                <a:solidFill>
                  <a:schemeClr val="tx1"/>
                </a:solidFill>
                <a:latin typeface="Arial" panose="020B0604020202020204" pitchFamily="34"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Geneva" charset="0"/>
                <a:cs typeface="Geneva" charset="0"/>
              </a:defRPr>
            </a:lvl9pPr>
          </a:lstStyle>
          <a:p>
            <a:pPr algn="ctr" eaLnBrk="0" fontAlgn="base" hangingPunct="0">
              <a:spcBef>
                <a:spcPct val="0"/>
              </a:spcBef>
              <a:spcAft>
                <a:spcPct val="0"/>
              </a:spcAft>
              <a:buFontTx/>
              <a:buNone/>
            </a:pPr>
            <a:r>
              <a:rPr lang="en-US" altLang="en-US" sz="1800" dirty="0">
                <a:solidFill>
                  <a:srgbClr val="0D0D0D"/>
                </a:solidFill>
              </a:rPr>
              <a:t>Tim </a:t>
            </a:r>
            <a:r>
              <a:rPr lang="en-US" altLang="en-US" sz="1800" dirty="0" err="1">
                <a:solidFill>
                  <a:srgbClr val="0D0D0D"/>
                </a:solidFill>
              </a:rPr>
              <a:t>Scharks</a:t>
            </a:r>
            <a:r>
              <a:rPr lang="en-US" altLang="en-US" sz="1800" dirty="0">
                <a:solidFill>
                  <a:srgbClr val="0D0D0D"/>
                </a:solidFill>
              </a:rPr>
              <a:t/>
            </a:r>
            <a:br>
              <a:rPr lang="en-US" altLang="en-US" sz="1800" dirty="0">
                <a:solidFill>
                  <a:srgbClr val="0D0D0D"/>
                </a:solidFill>
              </a:rPr>
            </a:br>
            <a:r>
              <a:rPr lang="en-US" sz="1800" dirty="0"/>
              <a:t>Green River </a:t>
            </a:r>
            <a:r>
              <a:rPr lang="en-US" sz="1800" dirty="0" smtClean="0"/>
              <a:t>College</a:t>
            </a:r>
            <a:endParaRPr lang="en-US" altLang="en-US" sz="1800" dirty="0">
              <a:solidFill>
                <a:srgbClr val="0D0D0D"/>
              </a:solidFill>
            </a:endParaRPr>
          </a:p>
        </p:txBody>
      </p:sp>
      <p:pic>
        <p:nvPicPr>
          <p:cNvPr id="4102" name="Picture 6" descr="https://www.pearsonhighered.com/assets/bigcovers/0/1/3/4/01342062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36" y="706438"/>
            <a:ext cx="4721289" cy="569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smtClean="0"/>
              <a:t>Chapter 8 Lecture</a:t>
            </a:r>
          </a:p>
        </p:txBody>
      </p:sp>
    </p:spTree>
    <p:extLst>
      <p:ext uri="{BB962C8B-B14F-4D97-AF65-F5344CB8AC3E}">
        <p14:creationId xmlns:p14="http://schemas.microsoft.com/office/powerpoint/2010/main" val="479385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2.1 Fertile Crescent</a:t>
            </a:r>
            <a:endParaRPr lang="en-US" altLang="en-US" dirty="0" smtClean="0"/>
          </a:p>
        </p:txBody>
      </p:sp>
      <p:sp>
        <p:nvSpPr>
          <p:cNvPr id="5" name="Rectangle 3"/>
          <p:cNvSpPr txBox="1">
            <a:spLocks noChangeArrowheads="1"/>
          </p:cNvSpPr>
          <p:nvPr/>
        </p:nvSpPr>
        <p:spPr bwMode="auto">
          <a:xfrm>
            <a:off x="358773" y="5965829"/>
            <a:ext cx="87852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spcAft>
                <a:spcPts val="2500"/>
              </a:spcAft>
              <a:buNone/>
            </a:pPr>
            <a:r>
              <a:rPr lang="en-US" altLang="en-US" sz="2000" dirty="0"/>
              <a:t>Figure 8-7: This region was home to some of the earliest known city-states.</a:t>
            </a:r>
          </a:p>
        </p:txBody>
      </p:sp>
      <p:pic>
        <p:nvPicPr>
          <p:cNvPr id="4098" name="Picture 2" descr="C:\Users\GEX\Desktop\IRDVD NEW\53814 Rubenstein\JPEGs\CH 8\Ch08_Labeled\TCL_12e_Figure_08_07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004"/>
          <a:stretch/>
        </p:blipFill>
        <p:spPr bwMode="auto">
          <a:xfrm>
            <a:off x="1274976" y="731903"/>
            <a:ext cx="6644381" cy="4975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096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2.1 Roman Empire</a:t>
            </a:r>
            <a:endParaRPr lang="en-US" altLang="en-US" dirty="0" smtClean="0"/>
          </a:p>
        </p:txBody>
      </p:sp>
      <p:sp>
        <p:nvSpPr>
          <p:cNvPr id="7" name="Rectangle 3"/>
          <p:cNvSpPr txBox="1">
            <a:spLocks noChangeArrowheads="1"/>
          </p:cNvSpPr>
          <p:nvPr/>
        </p:nvSpPr>
        <p:spPr bwMode="auto">
          <a:xfrm>
            <a:off x="358773" y="5900513"/>
            <a:ext cx="8785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Aft>
                <a:spcPts val="2500"/>
              </a:spcAft>
              <a:buNone/>
            </a:pPr>
            <a:r>
              <a:rPr lang="en-US" altLang="en-US" sz="2000" dirty="0"/>
              <a:t>Figure 8-8: The Roman Empire represented a unified political </a:t>
            </a:r>
            <a:r>
              <a:rPr lang="en-US" altLang="en-US" sz="2000" dirty="0" smtClean="0"/>
              <a:t/>
            </a:r>
            <a:br>
              <a:rPr lang="en-US" altLang="en-US" sz="2000" dirty="0" smtClean="0"/>
            </a:br>
            <a:r>
              <a:rPr lang="en-US" altLang="en-US" sz="2000" dirty="0" smtClean="0"/>
              <a:t>body </a:t>
            </a:r>
            <a:r>
              <a:rPr lang="en-US" altLang="en-US" sz="2000" dirty="0"/>
              <a:t>over many disparate ethnicities.</a:t>
            </a:r>
          </a:p>
        </p:txBody>
      </p:sp>
      <p:pic>
        <p:nvPicPr>
          <p:cNvPr id="5122" name="Picture 2" descr="C:\Users\GEX\Desktop\IRDVD NEW\53814 Rubenstein\JPEGs\CH 8\Ch08_Labeled\TCL_12e_Figure_08_08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773"/>
          <a:stretch/>
        </p:blipFill>
        <p:spPr bwMode="auto">
          <a:xfrm>
            <a:off x="1314515" y="666587"/>
            <a:ext cx="6580285" cy="5152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264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58775" y="5901319"/>
            <a:ext cx="8648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Bef>
                <a:spcPts val="600"/>
              </a:spcBef>
              <a:spcAft>
                <a:spcPts val="1200"/>
              </a:spcAft>
              <a:buNone/>
            </a:pPr>
            <a:r>
              <a:rPr lang="en-US" altLang="en-US" sz="2000" dirty="0"/>
              <a:t>Figure 8-9: After the fall of the Roman Empire, Europe </a:t>
            </a:r>
            <a:r>
              <a:rPr lang="en-US" altLang="en-US" sz="2000" dirty="0" smtClean="0"/>
              <a:t/>
            </a:r>
            <a:br>
              <a:rPr lang="en-US" altLang="en-US" sz="2000" dirty="0" smtClean="0"/>
            </a:br>
            <a:r>
              <a:rPr lang="en-US" altLang="en-US" sz="2000" dirty="0" smtClean="0"/>
              <a:t>had </a:t>
            </a:r>
            <a:r>
              <a:rPr lang="en-US" altLang="en-US" sz="2000" dirty="0"/>
              <a:t>many small political units.</a:t>
            </a:r>
          </a:p>
        </p:txBody>
      </p:sp>
      <p:sp>
        <p:nvSpPr>
          <p:cNvPr id="12"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2.1 Europe, 1300</a:t>
            </a:r>
            <a:endParaRPr lang="en-US" altLang="en-US" dirty="0" smtClean="0"/>
          </a:p>
        </p:txBody>
      </p:sp>
      <p:pic>
        <p:nvPicPr>
          <p:cNvPr id="6146" name="Picture 2" descr="C:\Users\GEX\Desktop\IRDVD NEW\53814 Rubenstein\JPEGs\CH 8\Ch08_Labeled\TCL_12e_Figure_08_09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200"/>
          <a:stretch/>
        </p:blipFill>
        <p:spPr bwMode="auto">
          <a:xfrm>
            <a:off x="1928626" y="651499"/>
            <a:ext cx="5876430" cy="503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211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58775" y="6220395"/>
            <a:ext cx="8648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Bef>
                <a:spcPts val="600"/>
              </a:spcBef>
              <a:spcAft>
                <a:spcPts val="1200"/>
              </a:spcAft>
              <a:buNone/>
            </a:pPr>
            <a:r>
              <a:rPr lang="en-US" altLang="en-US" sz="2000" dirty="0"/>
              <a:t>Figure 8-10: Smaller political units became part of larger empires by 1800.</a:t>
            </a:r>
          </a:p>
        </p:txBody>
      </p:sp>
      <p:sp>
        <p:nvSpPr>
          <p:cNvPr id="12"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2.1 Europe, 1800</a:t>
            </a:r>
            <a:endParaRPr lang="en-US" altLang="en-US" dirty="0" smtClean="0"/>
          </a:p>
        </p:txBody>
      </p:sp>
      <p:pic>
        <p:nvPicPr>
          <p:cNvPr id="7170" name="Picture 2" descr="C:\Users\GEX\Desktop\IRDVD NEW\53814 Rubenstein\JPEGs\CH 8\Ch08_Labeled\TCL_12e_Figure_08_10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642"/>
          <a:stretch/>
        </p:blipFill>
        <p:spPr bwMode="auto">
          <a:xfrm>
            <a:off x="1447464" y="816606"/>
            <a:ext cx="6249072" cy="538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904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58775" y="5958220"/>
            <a:ext cx="8648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Bef>
                <a:spcPts val="600"/>
              </a:spcBef>
              <a:spcAft>
                <a:spcPts val="1200"/>
              </a:spcAft>
              <a:buNone/>
            </a:pPr>
            <a:r>
              <a:rPr lang="en-US" sz="2000" dirty="0"/>
              <a:t>Figure 8-11: After World War I, the victors redrew </a:t>
            </a:r>
            <a:r>
              <a:rPr lang="en-US" sz="2000" dirty="0" smtClean="0"/>
              <a:t/>
            </a:r>
            <a:br>
              <a:rPr lang="en-US" sz="2000" dirty="0" smtClean="0"/>
            </a:br>
            <a:r>
              <a:rPr lang="en-US" sz="2000" dirty="0" smtClean="0"/>
              <a:t>boundaries </a:t>
            </a:r>
            <a:r>
              <a:rPr lang="en-US" sz="2000" dirty="0"/>
              <a:t>on the basis of language.</a:t>
            </a:r>
          </a:p>
        </p:txBody>
      </p:sp>
      <p:sp>
        <p:nvSpPr>
          <p:cNvPr id="12"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2.1 Europe, 1924</a:t>
            </a:r>
            <a:endParaRPr lang="en-US" altLang="en-US" dirty="0" smtClean="0"/>
          </a:p>
        </p:txBody>
      </p:sp>
      <p:pic>
        <p:nvPicPr>
          <p:cNvPr id="8194" name="Picture 2" descr="C:\Users\GEX\Desktop\IRDVD NEW\53814 Rubenstein\JPEGs\CH 8\Ch08_Labeled\TCL_12e_Figure_08_11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380"/>
          <a:stretch/>
        </p:blipFill>
        <p:spPr bwMode="auto">
          <a:xfrm>
            <a:off x="1668308" y="810795"/>
            <a:ext cx="5905357" cy="509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2848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708430"/>
            <a:ext cx="8229600" cy="4001095"/>
          </a:xfrm>
        </p:spPr>
        <p:txBody>
          <a:bodyPr/>
          <a:lstStyle/>
          <a:p>
            <a:pPr eaLnBrk="1" hangingPunct="1">
              <a:spcBef>
                <a:spcPts val="600"/>
              </a:spcBef>
              <a:spcAft>
                <a:spcPts val="1200"/>
              </a:spcAft>
            </a:pPr>
            <a:r>
              <a:rPr lang="en-US" altLang="en-US" dirty="0"/>
              <a:t>Self-determination: right for an ethnicity to govern itself</a:t>
            </a:r>
          </a:p>
          <a:p>
            <a:pPr eaLnBrk="1" hangingPunct="1">
              <a:spcBef>
                <a:spcPts val="600"/>
              </a:spcBef>
              <a:spcAft>
                <a:spcPts val="1200"/>
              </a:spcAft>
            </a:pPr>
            <a:r>
              <a:rPr lang="en-US" altLang="en-US" dirty="0"/>
              <a:t>Multiethnic state: more than one ethnicity, shared nationality</a:t>
            </a:r>
          </a:p>
          <a:p>
            <a:pPr eaLnBrk="1" hangingPunct="1">
              <a:spcBef>
                <a:spcPts val="600"/>
              </a:spcBef>
              <a:spcAft>
                <a:spcPts val="1200"/>
              </a:spcAft>
            </a:pPr>
            <a:r>
              <a:rPr lang="en-US" altLang="en-US" dirty="0"/>
              <a:t>Multinational state: more than one ethnicity with histories of self-determination</a:t>
            </a:r>
          </a:p>
        </p:txBody>
      </p:sp>
      <p:sp>
        <p:nvSpPr>
          <p:cNvPr id="5"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2.2 Nation-States and Multinational States</a:t>
            </a:r>
            <a:endParaRPr lang="en-US" altLang="en-US" dirty="0" smtClean="0"/>
          </a:p>
        </p:txBody>
      </p:sp>
    </p:spTree>
    <p:extLst>
      <p:ext uri="{BB962C8B-B14F-4D97-AF65-F5344CB8AC3E}">
        <p14:creationId xmlns:p14="http://schemas.microsoft.com/office/powerpoint/2010/main" val="3801359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74291"/>
            <a:ext cx="8443913" cy="707886"/>
          </a:xfrm>
        </p:spPr>
        <p:txBody>
          <a:bodyPr/>
          <a:lstStyle/>
          <a:p>
            <a:pPr marL="0" indent="0" algn="ctr" eaLnBrk="1" hangingPunct="1">
              <a:spcBef>
                <a:spcPts val="600"/>
              </a:spcBef>
              <a:spcAft>
                <a:spcPts val="1200"/>
              </a:spcAft>
              <a:buNone/>
            </a:pPr>
            <a:r>
              <a:rPr lang="en-US" altLang="en-US" sz="2000" dirty="0"/>
              <a:t>Figure 8-12: Ethnic diversity by state varies throughout the world, </a:t>
            </a:r>
            <a:r>
              <a:rPr lang="en-US" altLang="en-US" sz="2000" dirty="0" smtClean="0"/>
              <a:t/>
            </a:r>
            <a:br>
              <a:rPr lang="en-US" altLang="en-US" sz="2000" dirty="0" smtClean="0"/>
            </a:br>
            <a:r>
              <a:rPr lang="en-US" altLang="en-US" sz="2000" dirty="0" smtClean="0"/>
              <a:t>with </a:t>
            </a:r>
            <a:r>
              <a:rPr lang="en-US" altLang="en-US" sz="2000" dirty="0"/>
              <a:t>Africa having the most ethnically diverse states.</a:t>
            </a:r>
          </a:p>
        </p:txBody>
      </p:sp>
      <p:sp>
        <p:nvSpPr>
          <p:cNvPr id="5"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2.2 Ethnic Diversity</a:t>
            </a:r>
            <a:endParaRPr lang="en-US" altLang="en-US" dirty="0" smtClean="0"/>
          </a:p>
        </p:txBody>
      </p:sp>
      <p:pic>
        <p:nvPicPr>
          <p:cNvPr id="1027" name="Picture 3" descr="C:\Users\GEX\Desktop\IRDVD NEW\53814 Rubenstein\JPEGs\CH 8\Ch08_Labeled\TCL_12e_Figure_08_12_L.jpg"/>
          <p:cNvPicPr>
            <a:picLocks noChangeAspect="1" noChangeArrowheads="1"/>
          </p:cNvPicPr>
          <p:nvPr/>
        </p:nvPicPr>
        <p:blipFill rotWithShape="1">
          <a:blip r:embed="rId3">
            <a:extLst>
              <a:ext uri="{28A0092B-C50C-407E-A947-70E740481C1C}">
                <a14:useLocalDpi xmlns:a14="http://schemas.microsoft.com/office/drawing/2010/main" val="0"/>
              </a:ext>
            </a:extLst>
          </a:blip>
          <a:srcRect b="4440"/>
          <a:stretch/>
        </p:blipFill>
        <p:spPr bwMode="auto">
          <a:xfrm>
            <a:off x="304799" y="792843"/>
            <a:ext cx="8534401" cy="475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47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58774" y="5714245"/>
            <a:ext cx="84439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Bef>
                <a:spcPts val="600"/>
              </a:spcBef>
              <a:spcAft>
                <a:spcPts val="1200"/>
              </a:spcAft>
              <a:buNone/>
            </a:pPr>
            <a:r>
              <a:rPr lang="en-US" altLang="en-US" sz="2000" dirty="0"/>
              <a:t>Figure 8-13: Multinational states like Yugoslavia and Czechoslovakia eventually divided, and a largely German population divided between East and West Germany was reunited. </a:t>
            </a:r>
            <a:endParaRPr lang="en-US" altLang="en-US" sz="2000" dirty="0" smtClean="0"/>
          </a:p>
        </p:txBody>
      </p:sp>
      <p:sp>
        <p:nvSpPr>
          <p:cNvPr id="8"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2.2 Europe, 1980</a:t>
            </a:r>
            <a:endParaRPr lang="en-US" altLang="en-US" dirty="0" smtClean="0"/>
          </a:p>
        </p:txBody>
      </p:sp>
      <p:pic>
        <p:nvPicPr>
          <p:cNvPr id="9218" name="Picture 2" descr="C:\Users\GEX\Desktop\IRDVD NEW\53814 Rubenstein\JPEGs\CH 8\Ch08_Labeled\TCL_12e_Figure_08_13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388"/>
          <a:stretch/>
        </p:blipFill>
        <p:spPr bwMode="auto">
          <a:xfrm>
            <a:off x="1709975" y="757617"/>
            <a:ext cx="5741509" cy="495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068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5844875"/>
            <a:ext cx="8229600" cy="707886"/>
          </a:xfrm>
        </p:spPr>
        <p:txBody>
          <a:bodyPr/>
          <a:lstStyle/>
          <a:p>
            <a:pPr marL="0" indent="0" algn="ctr" eaLnBrk="1" hangingPunct="1">
              <a:spcBef>
                <a:spcPts val="600"/>
              </a:spcBef>
              <a:spcAft>
                <a:spcPts val="1200"/>
              </a:spcAft>
              <a:buNone/>
            </a:pPr>
            <a:r>
              <a:rPr lang="en-US" altLang="en-US" sz="2000" dirty="0"/>
              <a:t>Figure 8-16: Nauru and other microstates are extremely </a:t>
            </a:r>
            <a:r>
              <a:rPr lang="en-US" altLang="en-US" sz="2000" dirty="0" smtClean="0"/>
              <a:t/>
            </a:r>
            <a:br>
              <a:rPr lang="en-US" altLang="en-US" sz="2000" dirty="0" smtClean="0"/>
            </a:br>
            <a:r>
              <a:rPr lang="en-US" altLang="en-US" sz="2000" dirty="0" smtClean="0"/>
              <a:t>susceptible </a:t>
            </a:r>
            <a:r>
              <a:rPr lang="en-US" altLang="en-US" sz="2000" dirty="0"/>
              <a:t>to rising oceans.</a:t>
            </a:r>
          </a:p>
        </p:txBody>
      </p:sp>
      <p:sp>
        <p:nvSpPr>
          <p:cNvPr id="6"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2.2 Nauru</a:t>
            </a:r>
            <a:endParaRPr lang="en-US" altLang="en-US" dirty="0" smtClean="0"/>
          </a:p>
        </p:txBody>
      </p:sp>
      <p:pic>
        <p:nvPicPr>
          <p:cNvPr id="10242" name="Picture 2" descr="C:\Users\GEX\Desktop\IRDVD NEW\53814 Rubenstein\JPEGs\CH 8\Ch08_Labeled\TCL_12e_Figure_08_16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66" y="746126"/>
            <a:ext cx="7532233" cy="502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635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5844875"/>
            <a:ext cx="8229600" cy="707886"/>
          </a:xfrm>
        </p:spPr>
        <p:txBody>
          <a:bodyPr/>
          <a:lstStyle/>
          <a:p>
            <a:pPr marL="0" indent="0" algn="ctr" eaLnBrk="1" hangingPunct="1">
              <a:spcBef>
                <a:spcPts val="600"/>
              </a:spcBef>
              <a:spcAft>
                <a:spcPts val="1200"/>
              </a:spcAft>
              <a:buNone/>
            </a:pPr>
            <a:r>
              <a:rPr lang="en-US" sz="2000" dirty="0"/>
              <a:t>Figure 8-17: The former Soviet Union was a multinational </a:t>
            </a:r>
            <a:r>
              <a:rPr lang="en-US" sz="2000" dirty="0" smtClean="0"/>
              <a:t/>
            </a:r>
            <a:br>
              <a:rPr lang="en-US" sz="2000" dirty="0" smtClean="0"/>
            </a:br>
            <a:r>
              <a:rPr lang="en-US" sz="2000" dirty="0" smtClean="0"/>
              <a:t>state </a:t>
            </a:r>
            <a:r>
              <a:rPr lang="en-US" sz="2000" dirty="0"/>
              <a:t>with 15 republics that are now independent states.</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2.3 Soviet Union</a:t>
            </a:r>
            <a:endParaRPr lang="en-US" altLang="en-US" dirty="0" smtClean="0"/>
          </a:p>
        </p:txBody>
      </p:sp>
      <p:pic>
        <p:nvPicPr>
          <p:cNvPr id="11266" name="Picture 2" descr="C:\Users\GEX\Desktop\IRDVD NEW\53814 Rubenstein\JPEGs\CH 8\Ch08_Labeled\TCL_12e_Figure_08_17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880"/>
          <a:stretch/>
        </p:blipFill>
        <p:spPr bwMode="auto">
          <a:xfrm>
            <a:off x="1505542" y="699242"/>
            <a:ext cx="6132915" cy="5064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0755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358773" y="708430"/>
            <a:ext cx="8562975"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514350" indent="-514350" eaLnBrk="1" hangingPunct="1">
              <a:spcBef>
                <a:spcPts val="600"/>
              </a:spcBef>
              <a:spcAft>
                <a:spcPts val="1200"/>
              </a:spcAft>
              <a:buFont typeface="+mj-lt"/>
              <a:buAutoNum type="arabicPeriod"/>
            </a:pPr>
            <a:r>
              <a:rPr lang="en-US" altLang="en-US" dirty="0"/>
              <a:t>Where Are States Distributed?</a:t>
            </a:r>
          </a:p>
          <a:p>
            <a:pPr marL="514350" indent="-514350" eaLnBrk="1" hangingPunct="1">
              <a:spcBef>
                <a:spcPts val="600"/>
              </a:spcBef>
              <a:spcAft>
                <a:spcPts val="1200"/>
              </a:spcAft>
              <a:buFont typeface="+mj-lt"/>
              <a:buAutoNum type="arabicPeriod"/>
            </a:pPr>
            <a:r>
              <a:rPr lang="en-US" altLang="en-US" dirty="0"/>
              <a:t>Why Are Nation-States Difficult to Create?</a:t>
            </a:r>
          </a:p>
          <a:p>
            <a:pPr marL="514350" indent="-514350" eaLnBrk="1" hangingPunct="1">
              <a:spcBef>
                <a:spcPts val="600"/>
              </a:spcBef>
              <a:spcAft>
                <a:spcPts val="1200"/>
              </a:spcAft>
              <a:buFont typeface="+mj-lt"/>
              <a:buAutoNum type="arabicPeriod"/>
            </a:pPr>
            <a:r>
              <a:rPr lang="en-US" altLang="en-US" dirty="0"/>
              <a:t>Why Do Boundaries Cause Problems?</a:t>
            </a:r>
          </a:p>
          <a:p>
            <a:pPr marL="514350" indent="-514350" eaLnBrk="1" hangingPunct="1">
              <a:spcBef>
                <a:spcPts val="600"/>
              </a:spcBef>
              <a:spcAft>
                <a:spcPts val="1200"/>
              </a:spcAft>
              <a:buFont typeface="+mj-lt"/>
              <a:buAutoNum type="arabicPeriod"/>
            </a:pPr>
            <a:r>
              <a:rPr lang="en-US" altLang="en-US" dirty="0"/>
              <a:t>Where Do States Face Threats?</a:t>
            </a:r>
          </a:p>
        </p:txBody>
      </p:sp>
      <p:sp>
        <p:nvSpPr>
          <p:cNvPr id="4"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Political Geography: Key Issues</a:t>
            </a:r>
            <a:endParaRPr lang="en-US" altLang="en-US" dirty="0" smtClean="0"/>
          </a:p>
        </p:txBody>
      </p:sp>
    </p:spTree>
    <p:extLst>
      <p:ext uri="{BB962C8B-B14F-4D97-AF65-F5344CB8AC3E}">
        <p14:creationId xmlns:p14="http://schemas.microsoft.com/office/powerpoint/2010/main" val="2097903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5681589"/>
            <a:ext cx="8229600" cy="1015663"/>
          </a:xfrm>
        </p:spPr>
        <p:txBody>
          <a:bodyPr/>
          <a:lstStyle/>
          <a:p>
            <a:pPr marL="0" indent="0" algn="ctr" eaLnBrk="1" hangingPunct="1">
              <a:spcBef>
                <a:spcPts val="600"/>
              </a:spcBef>
              <a:spcAft>
                <a:spcPts val="1200"/>
              </a:spcAft>
              <a:buNone/>
            </a:pPr>
            <a:r>
              <a:rPr lang="en-US" sz="2000" dirty="0"/>
              <a:t>Figure 8-18: The majority population is ethnically Russian, but there are diverse groups along Russia’s borders and in its center; some have histories of self-determination.</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2.3 Ethnicities in Russia</a:t>
            </a:r>
            <a:endParaRPr lang="en-US" altLang="en-US" dirty="0" smtClean="0"/>
          </a:p>
        </p:txBody>
      </p:sp>
      <p:pic>
        <p:nvPicPr>
          <p:cNvPr id="12290" name="Picture 2" descr="C:\Users\GEX\Desktop\IRDVD NEW\53814 Rubenstein\JPEGs\CH 8\Ch08_Labeled\TCL_12e_Figure_08_18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883"/>
          <a:stretch/>
        </p:blipFill>
        <p:spPr bwMode="auto">
          <a:xfrm>
            <a:off x="1585257" y="758372"/>
            <a:ext cx="5973486" cy="479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840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5844875"/>
            <a:ext cx="8229600" cy="707886"/>
          </a:xfrm>
        </p:spPr>
        <p:txBody>
          <a:bodyPr/>
          <a:lstStyle/>
          <a:p>
            <a:pPr marL="0" indent="0" algn="ctr" eaLnBrk="1" hangingPunct="1">
              <a:spcBef>
                <a:spcPts val="600"/>
              </a:spcBef>
              <a:spcAft>
                <a:spcPts val="1200"/>
              </a:spcAft>
              <a:buNone/>
            </a:pPr>
            <a:r>
              <a:rPr lang="en-US" sz="2000" dirty="0"/>
              <a:t>Figure 8-19: Ukraine’s eastern region is home to more ethnic Russians. Crimea was occupied by Russian forces in 2014.</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2.3 Ethnicities in Ukraine</a:t>
            </a:r>
            <a:endParaRPr lang="en-US" altLang="en-US" dirty="0" smtClean="0"/>
          </a:p>
        </p:txBody>
      </p:sp>
      <p:pic>
        <p:nvPicPr>
          <p:cNvPr id="13314" name="Picture 2" descr="C:\Users\GEX\Desktop\IRDVD NEW\53814 Rubenstein\JPEGs\CH 8\Ch08_Labeled\TCL_12e_Figure_08_19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841"/>
          <a:stretch/>
        </p:blipFill>
        <p:spPr bwMode="auto">
          <a:xfrm>
            <a:off x="304800" y="802142"/>
            <a:ext cx="8534400" cy="492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94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5648932"/>
            <a:ext cx="8229600" cy="1015663"/>
          </a:xfrm>
        </p:spPr>
        <p:txBody>
          <a:bodyPr/>
          <a:lstStyle/>
          <a:p>
            <a:pPr marL="0" indent="0" algn="ctr" eaLnBrk="1" hangingPunct="1">
              <a:spcBef>
                <a:spcPts val="600"/>
              </a:spcBef>
              <a:spcAft>
                <a:spcPts val="1200"/>
              </a:spcAft>
              <a:buNone/>
            </a:pPr>
            <a:r>
              <a:rPr lang="en-US" sz="2000" dirty="0"/>
              <a:t>Figure 8-21: The Caucasus region’s three nation-states of Georgia, Armenia, and Azerbaijan also have non-majority ethnic populations that seek independence or changes to borders.</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2.4 Ethnicities in the Caucasus</a:t>
            </a:r>
            <a:endParaRPr lang="en-US" altLang="en-US" dirty="0" smtClean="0"/>
          </a:p>
        </p:txBody>
      </p:sp>
      <p:pic>
        <p:nvPicPr>
          <p:cNvPr id="14338" name="Picture 2" descr="C:\Users\GEX\Desktop\IRDVD NEW\53814 Rubenstein\JPEGs\CH 8\Ch08_Labeled\TCL_12e_Figure_08_21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890"/>
          <a:stretch/>
        </p:blipFill>
        <p:spPr bwMode="auto">
          <a:xfrm>
            <a:off x="1957468" y="742496"/>
            <a:ext cx="5229064" cy="4743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026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2.4 Ethnicities in Central Asia</a:t>
            </a:r>
            <a:endParaRPr lang="en-US" altLang="en-US" dirty="0" smtClean="0"/>
          </a:p>
        </p:txBody>
      </p:sp>
      <p:sp>
        <p:nvSpPr>
          <p:cNvPr id="4" name="Rectangle 3"/>
          <p:cNvSpPr txBox="1">
            <a:spLocks noChangeArrowheads="1"/>
          </p:cNvSpPr>
          <p:nvPr/>
        </p:nvSpPr>
        <p:spPr bwMode="auto">
          <a:xfrm>
            <a:off x="358775" y="5925275"/>
            <a:ext cx="86382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Bef>
                <a:spcPts val="600"/>
              </a:spcBef>
              <a:spcAft>
                <a:spcPts val="1200"/>
              </a:spcAft>
              <a:buFontTx/>
              <a:buNone/>
            </a:pPr>
            <a:r>
              <a:rPr lang="en-US" sz="1800" dirty="0"/>
              <a:t>Figure 8-22: The five states of Central Asia that were once part of the Soviet Union have experienced varying levels of conflict without correlation to ethnic diversity.</a:t>
            </a:r>
          </a:p>
        </p:txBody>
      </p:sp>
      <p:pic>
        <p:nvPicPr>
          <p:cNvPr id="15362" name="Picture 2" descr="C:\Users\GEX\Desktop\IRDVD NEW\53814 Rubenstein\JPEGs\CH 8\Ch08_Labeled\TCL_12e_Figure_08_22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380"/>
          <a:stretch/>
        </p:blipFill>
        <p:spPr bwMode="auto">
          <a:xfrm>
            <a:off x="2164671" y="739592"/>
            <a:ext cx="5026476" cy="518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689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14111"/>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2.5 Colonies</a:t>
            </a:r>
            <a:endParaRPr lang="en-US" altLang="en-US" dirty="0" smtClean="0"/>
          </a:p>
        </p:txBody>
      </p:sp>
      <p:sp>
        <p:nvSpPr>
          <p:cNvPr id="3" name="Rectangle 3"/>
          <p:cNvSpPr txBox="1">
            <a:spLocks noChangeArrowheads="1"/>
          </p:cNvSpPr>
          <p:nvPr/>
        </p:nvSpPr>
        <p:spPr bwMode="auto">
          <a:xfrm>
            <a:off x="358774" y="623998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Bef>
                <a:spcPts val="600"/>
              </a:spcBef>
              <a:spcAft>
                <a:spcPts val="1200"/>
              </a:spcAft>
              <a:buFontTx/>
              <a:buNone/>
            </a:pPr>
            <a:r>
              <a:rPr lang="en-US" sz="1800" dirty="0"/>
              <a:t>Figure 8-23: Present-day colonies are mostly small, isolated islands or island groups.</a:t>
            </a:r>
          </a:p>
        </p:txBody>
      </p:sp>
      <p:pic>
        <p:nvPicPr>
          <p:cNvPr id="16386" name="Picture 2" descr="C:\Users\GEX\Desktop\IRDVD NEW\53814 Rubenstein\JPEGs\CH 8\Ch08_Labeled\TCL_12e_Figure_08_23_L.jpg"/>
          <p:cNvPicPr>
            <a:picLocks noChangeAspect="1" noChangeArrowheads="1"/>
          </p:cNvPicPr>
          <p:nvPr/>
        </p:nvPicPr>
        <p:blipFill rotWithShape="1">
          <a:blip r:embed="rId3">
            <a:extLst>
              <a:ext uri="{28A0092B-C50C-407E-A947-70E740481C1C}">
                <a14:useLocalDpi xmlns:a14="http://schemas.microsoft.com/office/drawing/2010/main" val="0"/>
              </a:ext>
            </a:extLst>
          </a:blip>
          <a:srcRect b="5564"/>
          <a:stretch/>
        </p:blipFill>
        <p:spPr bwMode="auto">
          <a:xfrm>
            <a:off x="304799" y="1635126"/>
            <a:ext cx="8534401" cy="354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5733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2.5 Colonies, 1914</a:t>
            </a:r>
            <a:endParaRPr lang="en-US" altLang="en-US" dirty="0" smtClean="0"/>
          </a:p>
        </p:txBody>
      </p:sp>
      <p:sp>
        <p:nvSpPr>
          <p:cNvPr id="3" name="Rectangle 3"/>
          <p:cNvSpPr txBox="1">
            <a:spLocks noChangeArrowheads="1"/>
          </p:cNvSpPr>
          <p:nvPr/>
        </p:nvSpPr>
        <p:spPr bwMode="auto">
          <a:xfrm>
            <a:off x="358775" y="6076698"/>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Bef>
                <a:spcPts val="600"/>
              </a:spcBef>
              <a:spcAft>
                <a:spcPts val="1200"/>
              </a:spcAft>
              <a:buFontTx/>
              <a:buNone/>
            </a:pPr>
            <a:r>
              <a:rPr lang="en-US" sz="1800" dirty="0"/>
              <a:t>Figure 8-24: Much of the world was in the colonial possession of European powers at the start of World War I. </a:t>
            </a:r>
          </a:p>
        </p:txBody>
      </p:sp>
      <p:pic>
        <p:nvPicPr>
          <p:cNvPr id="17410" name="Picture 2" descr="C:\Users\GEX\Desktop\IRDVD NEW\53814 Rubenstein\JPEGs\CH 8\Ch08_Labeled\TCL_12e_Figure_08_24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035"/>
          <a:stretch/>
        </p:blipFill>
        <p:spPr bwMode="auto">
          <a:xfrm>
            <a:off x="358775" y="1149577"/>
            <a:ext cx="8534400" cy="442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869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6334"/>
            <a:ext cx="9144000" cy="1077218"/>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pPr eaLnBrk="1" hangingPunct="1">
              <a:defRPr/>
            </a:pPr>
            <a:r>
              <a:rPr lang="en-US" kern="0" dirty="0"/>
              <a:t>Key Issue 3: Why Do Boundaries Cause Problems?</a:t>
            </a:r>
          </a:p>
        </p:txBody>
      </p:sp>
      <p:sp>
        <p:nvSpPr>
          <p:cNvPr id="3" name="Rectangle 3"/>
          <p:cNvSpPr txBox="1">
            <a:spLocks noChangeArrowheads="1"/>
          </p:cNvSpPr>
          <p:nvPr/>
        </p:nvSpPr>
        <p:spPr bwMode="auto">
          <a:xfrm>
            <a:off x="358775" y="1230541"/>
            <a:ext cx="82296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spcBef>
                <a:spcPts val="600"/>
              </a:spcBef>
              <a:spcAft>
                <a:spcPts val="1200"/>
              </a:spcAft>
              <a:buNone/>
            </a:pPr>
            <a:r>
              <a:rPr lang="en-US" altLang="en-US" dirty="0"/>
              <a:t>3.1 Cultural Boundaries</a:t>
            </a:r>
          </a:p>
          <a:p>
            <a:pPr marL="0" indent="0" eaLnBrk="1" hangingPunct="1">
              <a:spcBef>
                <a:spcPts val="600"/>
              </a:spcBef>
              <a:spcAft>
                <a:spcPts val="1200"/>
              </a:spcAft>
              <a:buNone/>
            </a:pPr>
            <a:r>
              <a:rPr lang="en-US" altLang="en-US" dirty="0"/>
              <a:t>3.2 Geometric Boundaries</a:t>
            </a:r>
          </a:p>
          <a:p>
            <a:pPr marL="0" indent="0" eaLnBrk="1" hangingPunct="1">
              <a:spcBef>
                <a:spcPts val="600"/>
              </a:spcBef>
              <a:spcAft>
                <a:spcPts val="1200"/>
              </a:spcAft>
              <a:buNone/>
            </a:pPr>
            <a:r>
              <a:rPr lang="en-US" altLang="en-US" dirty="0"/>
              <a:t>3.3 Physical Boundaries</a:t>
            </a:r>
          </a:p>
          <a:p>
            <a:pPr marL="0" indent="0" eaLnBrk="1" hangingPunct="1">
              <a:spcBef>
                <a:spcPts val="600"/>
              </a:spcBef>
              <a:spcAft>
                <a:spcPts val="1200"/>
              </a:spcAft>
              <a:buNone/>
            </a:pPr>
            <a:r>
              <a:rPr lang="en-US" altLang="en-US" dirty="0"/>
              <a:t>3.4 Shapes of States</a:t>
            </a:r>
          </a:p>
          <a:p>
            <a:pPr marL="0" indent="0" eaLnBrk="1" hangingPunct="1">
              <a:spcBef>
                <a:spcPts val="600"/>
              </a:spcBef>
              <a:spcAft>
                <a:spcPts val="1200"/>
              </a:spcAft>
              <a:buNone/>
            </a:pPr>
            <a:r>
              <a:rPr lang="en-US" altLang="en-US" dirty="0"/>
              <a:t>3.5 Governing States</a:t>
            </a:r>
          </a:p>
          <a:p>
            <a:pPr marL="0" indent="0" eaLnBrk="1" hangingPunct="1">
              <a:spcBef>
                <a:spcPts val="600"/>
              </a:spcBef>
              <a:spcAft>
                <a:spcPts val="1200"/>
              </a:spcAft>
              <a:buNone/>
            </a:pPr>
            <a:r>
              <a:rPr lang="en-US" altLang="en-US" dirty="0"/>
              <a:t>3.6 Electoral Geography</a:t>
            </a:r>
          </a:p>
          <a:p>
            <a:pPr marL="0" indent="0" eaLnBrk="1" hangingPunct="1">
              <a:spcBef>
                <a:spcPts val="600"/>
              </a:spcBef>
              <a:spcAft>
                <a:spcPts val="1200"/>
              </a:spcAft>
              <a:buNone/>
            </a:pPr>
            <a:r>
              <a:rPr lang="en-US" altLang="en-US" dirty="0"/>
              <a:t>3.7 Geography of Gerrymandering</a:t>
            </a:r>
          </a:p>
        </p:txBody>
      </p:sp>
    </p:spTree>
    <p:extLst>
      <p:ext uri="{BB962C8B-B14F-4D97-AF65-F5344CB8AC3E}">
        <p14:creationId xmlns:p14="http://schemas.microsoft.com/office/powerpoint/2010/main" val="3719185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844875"/>
            <a:ext cx="8587670" cy="923330"/>
          </a:xfrm>
        </p:spPr>
        <p:txBody>
          <a:bodyPr/>
          <a:lstStyle/>
          <a:p>
            <a:pPr marL="0" indent="0" algn="ctr" eaLnBrk="1" hangingPunct="1">
              <a:spcBef>
                <a:spcPts val="600"/>
              </a:spcBef>
              <a:spcAft>
                <a:spcPts val="1200"/>
              </a:spcAft>
              <a:buNone/>
            </a:pPr>
            <a:r>
              <a:rPr lang="en-US" sz="1800" dirty="0"/>
              <a:t>Figure 8-26: The island of Ireland is divided between the </a:t>
            </a:r>
            <a:r>
              <a:rPr lang="en-US" sz="1800" dirty="0" smtClean="0"/>
              <a:t/>
            </a:r>
            <a:br>
              <a:rPr lang="en-US" sz="1800" dirty="0" smtClean="0"/>
            </a:br>
            <a:r>
              <a:rPr lang="en-US" sz="1800" dirty="0" smtClean="0"/>
              <a:t>Catholic-majority </a:t>
            </a:r>
            <a:r>
              <a:rPr lang="en-US" sz="1800" dirty="0"/>
              <a:t>Republic of Eire and the Protestant-majority </a:t>
            </a:r>
            <a:r>
              <a:rPr lang="en-US" sz="1800" dirty="0" smtClean="0"/>
              <a:t/>
            </a:r>
            <a:br>
              <a:rPr lang="en-US" sz="1800" dirty="0" smtClean="0"/>
            </a:br>
            <a:r>
              <a:rPr lang="en-US" sz="1800" dirty="0" smtClean="0"/>
              <a:t>Northern </a:t>
            </a:r>
            <a:r>
              <a:rPr lang="en-US" sz="1800" dirty="0"/>
              <a:t>Ireland, part of the United Kingdom. </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3.1 Religious Cultural Boundary: Ireland</a:t>
            </a:r>
            <a:endParaRPr lang="en-US" altLang="en-US" dirty="0" smtClean="0"/>
          </a:p>
        </p:txBody>
      </p:sp>
      <p:pic>
        <p:nvPicPr>
          <p:cNvPr id="18434" name="Picture 2" descr="C:\Users\GEX\Desktop\IRDVD NEW\53814 Rubenstein\JPEGs\CH 8\Ch08_Labeled\TCL_12e_Figure_08_26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629"/>
          <a:stretch/>
        </p:blipFill>
        <p:spPr bwMode="auto">
          <a:xfrm>
            <a:off x="2575492" y="633930"/>
            <a:ext cx="4181357" cy="513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06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707886"/>
          </a:xfrm>
        </p:spPr>
        <p:txBody>
          <a:bodyPr/>
          <a:lstStyle/>
          <a:p>
            <a:pPr marL="0" indent="0" algn="ctr" eaLnBrk="1" hangingPunct="1">
              <a:spcBef>
                <a:spcPts val="600"/>
              </a:spcBef>
              <a:spcAft>
                <a:spcPts val="1200"/>
              </a:spcAft>
              <a:buNone/>
            </a:pPr>
            <a:r>
              <a:rPr lang="en-US" sz="2000" dirty="0"/>
              <a:t>Figure </a:t>
            </a:r>
            <a:r>
              <a:rPr lang="en-US" sz="2000" dirty="0" smtClean="0"/>
              <a:t>8-27: </a:t>
            </a:r>
            <a:r>
              <a:rPr lang="en-US" sz="2000" dirty="0"/>
              <a:t>Cyprus is divided between Greek and Turkish nationalities that face difficulty in creating a unified state. </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3.1 Ethnic Cultural Boundary: Cyprus</a:t>
            </a:r>
            <a:endParaRPr lang="en-US" altLang="en-US" dirty="0" smtClean="0"/>
          </a:p>
        </p:txBody>
      </p:sp>
      <p:pic>
        <p:nvPicPr>
          <p:cNvPr id="19458" name="Picture 2" descr="C:\Users\GEX\Desktop\IRDVD NEW\53814 Rubenstein\JPEGs\CH 8\Ch08_Labeled\TCL_12e_Figure_08_27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305"/>
          <a:stretch/>
        </p:blipFill>
        <p:spPr bwMode="auto">
          <a:xfrm>
            <a:off x="756909" y="814388"/>
            <a:ext cx="7630181" cy="485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983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707886"/>
          </a:xfrm>
        </p:spPr>
        <p:txBody>
          <a:bodyPr/>
          <a:lstStyle/>
          <a:p>
            <a:pPr marL="0" indent="0" algn="ctr" eaLnBrk="1" hangingPunct="1">
              <a:spcBef>
                <a:spcPts val="600"/>
              </a:spcBef>
              <a:spcAft>
                <a:spcPts val="1200"/>
              </a:spcAft>
              <a:buNone/>
            </a:pPr>
            <a:r>
              <a:rPr lang="en-US" sz="2000" dirty="0"/>
              <a:t>Figure 8-30: The </a:t>
            </a:r>
            <a:r>
              <a:rPr lang="en-US" sz="2000" dirty="0" err="1"/>
              <a:t>Aouzou</a:t>
            </a:r>
            <a:r>
              <a:rPr lang="en-US" sz="2000" dirty="0"/>
              <a:t> Strip is a once-disputed geometric </a:t>
            </a:r>
            <a:r>
              <a:rPr lang="en-US" sz="2000" dirty="0" smtClean="0"/>
              <a:t/>
            </a:r>
            <a:br>
              <a:rPr lang="en-US" sz="2000" dirty="0" smtClean="0"/>
            </a:br>
            <a:r>
              <a:rPr lang="en-US" sz="2000" dirty="0" smtClean="0"/>
              <a:t>boundary </a:t>
            </a:r>
            <a:r>
              <a:rPr lang="en-US" sz="2000" dirty="0"/>
              <a:t>between Libya and Chad. </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3.2 Geometric Boundary: North Africa</a:t>
            </a:r>
            <a:endParaRPr lang="en-US" altLang="en-US" dirty="0" smtClean="0"/>
          </a:p>
        </p:txBody>
      </p:sp>
      <p:pic>
        <p:nvPicPr>
          <p:cNvPr id="20482" name="Picture 2" descr="C:\Users\GEX\Desktop\IRDVD NEW\53814 Rubenstein\JPEGs\CH 8\Ch08_Labeled\TCL_12e_Figure_08_30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538"/>
          <a:stretch/>
        </p:blipFill>
        <p:spPr bwMode="auto">
          <a:xfrm>
            <a:off x="1189131" y="750662"/>
            <a:ext cx="6765738" cy="499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955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Key Issue 1: Where Are States Distributed?</a:t>
            </a:r>
            <a:endParaRPr lang="en-US" altLang="en-US" dirty="0" smtClean="0"/>
          </a:p>
        </p:txBody>
      </p:sp>
      <p:sp>
        <p:nvSpPr>
          <p:cNvPr id="7" name="Rectangle 3"/>
          <p:cNvSpPr txBox="1">
            <a:spLocks noChangeArrowheads="1"/>
          </p:cNvSpPr>
          <p:nvPr/>
        </p:nvSpPr>
        <p:spPr bwMode="auto">
          <a:xfrm>
            <a:off x="358773" y="708430"/>
            <a:ext cx="8562975"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spcBef>
                <a:spcPts val="600"/>
              </a:spcBef>
              <a:spcAft>
                <a:spcPts val="1200"/>
              </a:spcAft>
              <a:buNone/>
            </a:pPr>
            <a:r>
              <a:rPr lang="en-US" altLang="en-US" dirty="0"/>
              <a:t>1.1 Introducing Political Geography</a:t>
            </a:r>
          </a:p>
          <a:p>
            <a:pPr marL="0" indent="0" eaLnBrk="1" hangingPunct="1">
              <a:spcBef>
                <a:spcPts val="600"/>
              </a:spcBef>
              <a:spcAft>
                <a:spcPts val="1200"/>
              </a:spcAft>
              <a:buNone/>
            </a:pPr>
            <a:r>
              <a:rPr lang="en-US" altLang="en-US" dirty="0"/>
              <a:t>1.2 Challenges in Defining States</a:t>
            </a:r>
          </a:p>
        </p:txBody>
      </p:sp>
    </p:spTree>
    <p:extLst>
      <p:ext uri="{BB962C8B-B14F-4D97-AF65-F5344CB8AC3E}">
        <p14:creationId xmlns:p14="http://schemas.microsoft.com/office/powerpoint/2010/main" val="2415801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841281"/>
            <a:ext cx="8587670" cy="707886"/>
          </a:xfrm>
        </p:spPr>
        <p:txBody>
          <a:bodyPr/>
          <a:lstStyle/>
          <a:p>
            <a:pPr marL="0" indent="0" algn="ctr" eaLnBrk="1" hangingPunct="1">
              <a:spcBef>
                <a:spcPts val="600"/>
              </a:spcBef>
              <a:spcAft>
                <a:spcPts val="1200"/>
              </a:spcAft>
              <a:buNone/>
            </a:pPr>
            <a:r>
              <a:rPr lang="en-US" sz="2000" dirty="0"/>
              <a:t>Figure 8-31: Signatories to the Antarctic Treaty do not </a:t>
            </a:r>
            <a:r>
              <a:rPr lang="en-US" sz="2000" dirty="0" smtClean="0"/>
              <a:t/>
            </a:r>
            <a:br>
              <a:rPr lang="en-US" sz="2000" dirty="0" smtClean="0"/>
            </a:br>
            <a:r>
              <a:rPr lang="en-US" sz="2000" dirty="0" smtClean="0"/>
              <a:t>recognize </a:t>
            </a:r>
            <a:r>
              <a:rPr lang="en-US" sz="2000" dirty="0"/>
              <a:t>claims to Antarctica.</a:t>
            </a:r>
          </a:p>
        </p:txBody>
      </p:sp>
      <p:sp>
        <p:nvSpPr>
          <p:cNvPr id="5"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3.2 Geometric Boundary: South Pole</a:t>
            </a:r>
            <a:endParaRPr lang="en-US" altLang="en-US" dirty="0" smtClean="0"/>
          </a:p>
        </p:txBody>
      </p:sp>
      <p:pic>
        <p:nvPicPr>
          <p:cNvPr id="21507" name="Picture 3" descr="C:\Users\GEX\Desktop\IRDVD NEW\53814 Rubenstein\JPEGs\CH 8\Ch08_Labeled\TCL_12e_Figure_08_31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638"/>
          <a:stretch/>
        </p:blipFill>
        <p:spPr bwMode="auto">
          <a:xfrm>
            <a:off x="2121818" y="650258"/>
            <a:ext cx="4900363" cy="5021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3708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783335"/>
            <a:ext cx="8587670" cy="707886"/>
          </a:xfrm>
        </p:spPr>
        <p:txBody>
          <a:bodyPr/>
          <a:lstStyle/>
          <a:p>
            <a:pPr marL="0" indent="0" algn="ctr" eaLnBrk="1" hangingPunct="1">
              <a:spcBef>
                <a:spcPts val="600"/>
              </a:spcBef>
              <a:spcAft>
                <a:spcPts val="1200"/>
              </a:spcAft>
              <a:buNone/>
            </a:pPr>
            <a:r>
              <a:rPr lang="en-US" sz="2000" dirty="0"/>
              <a:t>Figure 8-33: The border between Bolivia and </a:t>
            </a:r>
            <a:r>
              <a:rPr lang="en-US" sz="2000" dirty="0" smtClean="0"/>
              <a:t/>
            </a:r>
            <a:br>
              <a:rPr lang="en-US" sz="2000" dirty="0" smtClean="0"/>
            </a:br>
            <a:r>
              <a:rPr lang="en-US" sz="2000" dirty="0" smtClean="0"/>
              <a:t>Chile </a:t>
            </a:r>
            <a:r>
              <a:rPr lang="en-US" sz="2000" dirty="0"/>
              <a:t>is a largely uninhabited desert.</a:t>
            </a:r>
          </a:p>
        </p:txBody>
      </p:sp>
      <p:sp>
        <p:nvSpPr>
          <p:cNvPr id="5"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3.3 Physical Boundaries: Desert</a:t>
            </a:r>
            <a:endParaRPr lang="en-US" altLang="en-US" dirty="0" smtClean="0"/>
          </a:p>
        </p:txBody>
      </p:sp>
      <p:pic>
        <p:nvPicPr>
          <p:cNvPr id="22530" name="Picture 2" descr="C:\Users\GEX\Desktop\IRDVD NEW\53814 Rubenstein\JPEGs\CH 8\Ch08_Labeled\TCL_12e_Figure_08_33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236" y="806904"/>
            <a:ext cx="7353527" cy="488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699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694847"/>
            <a:ext cx="8587670" cy="707886"/>
          </a:xfrm>
        </p:spPr>
        <p:txBody>
          <a:bodyPr/>
          <a:lstStyle/>
          <a:p>
            <a:pPr marL="0" indent="0" algn="ctr" eaLnBrk="1" hangingPunct="1">
              <a:spcBef>
                <a:spcPts val="600"/>
              </a:spcBef>
              <a:spcAft>
                <a:spcPts val="1200"/>
              </a:spcAft>
              <a:buNone/>
            </a:pPr>
            <a:r>
              <a:rPr lang="en-US" sz="2000" dirty="0"/>
              <a:t>Figure 8-34: The Andes Mountains are the border </a:t>
            </a:r>
            <a:r>
              <a:rPr lang="en-US" sz="2000" dirty="0" smtClean="0"/>
              <a:t/>
            </a:r>
            <a:br>
              <a:rPr lang="en-US" sz="2000" dirty="0" smtClean="0"/>
            </a:br>
            <a:r>
              <a:rPr lang="en-US" sz="2000" dirty="0" smtClean="0"/>
              <a:t>between </a:t>
            </a:r>
            <a:r>
              <a:rPr lang="en-US" sz="2000" dirty="0"/>
              <a:t>Argentina and Chile.</a:t>
            </a:r>
          </a:p>
        </p:txBody>
      </p:sp>
      <p:sp>
        <p:nvSpPr>
          <p:cNvPr id="5"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3.3 Physical Boundaries: Mountain</a:t>
            </a:r>
            <a:endParaRPr lang="en-US" altLang="en-US" dirty="0" smtClean="0"/>
          </a:p>
        </p:txBody>
      </p:sp>
      <p:pic>
        <p:nvPicPr>
          <p:cNvPr id="23554" name="Picture 2" descr="C:\Users\GEX\Desktop\IRDVD NEW\53814 Rubenstein\JPEGs\CH 8\Ch08_Labeled\TCL_12e_Figure_08_34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998" y="731898"/>
            <a:ext cx="7616004" cy="475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0991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09614" y="5941634"/>
            <a:ext cx="8587670" cy="707886"/>
          </a:xfrm>
        </p:spPr>
        <p:txBody>
          <a:bodyPr/>
          <a:lstStyle/>
          <a:p>
            <a:pPr marL="0" indent="0" algn="ctr" eaLnBrk="1" hangingPunct="1">
              <a:spcBef>
                <a:spcPts val="600"/>
              </a:spcBef>
              <a:spcAft>
                <a:spcPts val="1200"/>
              </a:spcAft>
              <a:buNone/>
            </a:pPr>
            <a:r>
              <a:rPr lang="en-US" sz="2000" dirty="0"/>
              <a:t>Figure 8-35: Lake Victoria is a water boundary </a:t>
            </a:r>
            <a:r>
              <a:rPr lang="en-US" sz="2000" dirty="0" smtClean="0"/>
              <a:t/>
            </a:r>
            <a:br>
              <a:rPr lang="en-US" sz="2000" dirty="0" smtClean="0"/>
            </a:br>
            <a:r>
              <a:rPr lang="en-US" sz="2000" dirty="0" smtClean="0"/>
              <a:t>between </a:t>
            </a:r>
            <a:r>
              <a:rPr lang="en-US" sz="2000" dirty="0"/>
              <a:t>Uganda, Kenya, and Tanzania.</a:t>
            </a:r>
          </a:p>
        </p:txBody>
      </p:sp>
      <p:sp>
        <p:nvSpPr>
          <p:cNvPr id="5"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3.3 Physical Boundaries: Water</a:t>
            </a:r>
            <a:endParaRPr lang="en-US" altLang="en-US" dirty="0" smtClean="0"/>
          </a:p>
        </p:txBody>
      </p:sp>
      <p:pic>
        <p:nvPicPr>
          <p:cNvPr id="24578" name="Picture 2" descr="C:\Users\GEX\Desktop\IRDVD NEW\53814 Rubenstein\JPEGs\CH 8\Ch08_Labeled\TCL_12e_Figure_08_35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646"/>
          <a:stretch/>
        </p:blipFill>
        <p:spPr bwMode="auto">
          <a:xfrm>
            <a:off x="2277877" y="971325"/>
            <a:ext cx="4588245" cy="474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8166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734175"/>
            <a:ext cx="8587670" cy="707886"/>
          </a:xfrm>
        </p:spPr>
        <p:txBody>
          <a:bodyPr/>
          <a:lstStyle/>
          <a:p>
            <a:pPr marL="0" indent="0" algn="ctr" eaLnBrk="1" hangingPunct="1">
              <a:spcBef>
                <a:spcPts val="600"/>
              </a:spcBef>
              <a:spcAft>
                <a:spcPts val="1200"/>
              </a:spcAft>
              <a:buNone/>
            </a:pPr>
            <a:r>
              <a:rPr lang="en-US" sz="2000" dirty="0"/>
              <a:t>Figure 8-36: The Law of the Sea guarantees countries </a:t>
            </a:r>
            <a:r>
              <a:rPr lang="en-US" sz="2000" dirty="0" smtClean="0"/>
              <a:t/>
            </a:r>
            <a:br>
              <a:rPr lang="en-US" sz="2000" dirty="0" smtClean="0"/>
            </a:br>
            <a:r>
              <a:rPr lang="en-US" sz="2000" dirty="0" smtClean="0"/>
              <a:t>different </a:t>
            </a:r>
            <a:r>
              <a:rPr lang="en-US" sz="2000" dirty="0"/>
              <a:t>levels of control over the waters near their shores.</a:t>
            </a:r>
          </a:p>
        </p:txBody>
      </p:sp>
      <p:sp>
        <p:nvSpPr>
          <p:cNvPr id="5"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3.3 Physical Boundaries: Law of the Sea</a:t>
            </a:r>
            <a:endParaRPr lang="en-US" altLang="en-US" dirty="0" smtClean="0"/>
          </a:p>
        </p:txBody>
      </p:sp>
      <p:pic>
        <p:nvPicPr>
          <p:cNvPr id="25602" name="Picture 2" descr="C:\Users\GEX\Desktop\IRDVD NEW\53814 Rubenstein\JPEGs\CH 8\Ch08_Labeled\TCL_12e_Figure_08_36_L.jpg"/>
          <p:cNvPicPr>
            <a:picLocks noChangeAspect="1" noChangeArrowheads="1"/>
          </p:cNvPicPr>
          <p:nvPr/>
        </p:nvPicPr>
        <p:blipFill rotWithShape="1">
          <a:blip r:embed="rId3">
            <a:extLst>
              <a:ext uri="{28A0092B-C50C-407E-A947-70E740481C1C}">
                <a14:useLocalDpi xmlns:a14="http://schemas.microsoft.com/office/drawing/2010/main" val="0"/>
              </a:ext>
            </a:extLst>
          </a:blip>
          <a:srcRect b="4130"/>
          <a:stretch/>
        </p:blipFill>
        <p:spPr bwMode="auto">
          <a:xfrm>
            <a:off x="304799" y="1165452"/>
            <a:ext cx="8534401" cy="402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3033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3.4 Shapes of States</a:t>
            </a:r>
            <a:endParaRPr lang="en-US" altLang="en-US" dirty="0" smtClean="0"/>
          </a:p>
        </p:txBody>
      </p:sp>
      <p:sp>
        <p:nvSpPr>
          <p:cNvPr id="7" name="Rectangle 3"/>
          <p:cNvSpPr txBox="1">
            <a:spLocks noChangeArrowheads="1"/>
          </p:cNvSpPr>
          <p:nvPr/>
        </p:nvSpPr>
        <p:spPr bwMode="auto">
          <a:xfrm>
            <a:off x="358775" y="708430"/>
            <a:ext cx="82296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spcAft>
                <a:spcPts val="1200"/>
              </a:spcAft>
            </a:pPr>
            <a:r>
              <a:rPr lang="en-US" altLang="en-US" dirty="0"/>
              <a:t>Compact: efficient</a:t>
            </a:r>
          </a:p>
          <a:p>
            <a:pPr eaLnBrk="1" hangingPunct="1">
              <a:spcBef>
                <a:spcPts val="600"/>
              </a:spcBef>
              <a:spcAft>
                <a:spcPts val="1200"/>
              </a:spcAft>
            </a:pPr>
            <a:r>
              <a:rPr lang="en-US" altLang="en-US" dirty="0"/>
              <a:t>Elongated: isolation</a:t>
            </a:r>
          </a:p>
          <a:p>
            <a:pPr eaLnBrk="1" hangingPunct="1">
              <a:spcBef>
                <a:spcPts val="600"/>
              </a:spcBef>
              <a:spcAft>
                <a:spcPts val="1200"/>
              </a:spcAft>
            </a:pPr>
            <a:r>
              <a:rPr lang="en-US" altLang="en-US" dirty="0" err="1"/>
              <a:t>Prorupted</a:t>
            </a:r>
            <a:r>
              <a:rPr lang="en-US" altLang="en-US" dirty="0"/>
              <a:t>: access or disruption</a:t>
            </a:r>
          </a:p>
          <a:p>
            <a:pPr eaLnBrk="1" hangingPunct="1">
              <a:spcBef>
                <a:spcPts val="600"/>
              </a:spcBef>
              <a:spcAft>
                <a:spcPts val="1200"/>
              </a:spcAft>
            </a:pPr>
            <a:r>
              <a:rPr lang="en-US" altLang="en-US" dirty="0"/>
              <a:t>Perforated: South Africa</a:t>
            </a:r>
          </a:p>
          <a:p>
            <a:pPr eaLnBrk="1" hangingPunct="1">
              <a:spcBef>
                <a:spcPts val="600"/>
              </a:spcBef>
              <a:spcAft>
                <a:spcPts val="1200"/>
              </a:spcAft>
            </a:pPr>
            <a:r>
              <a:rPr lang="en-US" altLang="en-US" dirty="0"/>
              <a:t>Fragmented: by water or another state, problematic</a:t>
            </a:r>
          </a:p>
        </p:txBody>
      </p:sp>
    </p:spTree>
    <p:extLst>
      <p:ext uri="{BB962C8B-B14F-4D97-AF65-F5344CB8AC3E}">
        <p14:creationId xmlns:p14="http://schemas.microsoft.com/office/powerpoint/2010/main" val="31770318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1394110"/>
            <a:ext cx="3690712" cy="4416594"/>
          </a:xfrm>
        </p:spPr>
        <p:txBody>
          <a:bodyPr/>
          <a:lstStyle/>
          <a:p>
            <a:pPr marL="0" indent="0" eaLnBrk="1" hangingPunct="1">
              <a:spcBef>
                <a:spcPts val="600"/>
              </a:spcBef>
              <a:spcAft>
                <a:spcPts val="1200"/>
              </a:spcAft>
              <a:buNone/>
            </a:pPr>
            <a:r>
              <a:rPr lang="en-US" sz="1900" dirty="0"/>
              <a:t>Figure 8-37: All five shapes are represented by different countries in </a:t>
            </a:r>
            <a:r>
              <a:rPr lang="en-US" sz="1900" dirty="0" smtClean="0"/>
              <a:t>Africa. Counterclockwise </a:t>
            </a:r>
            <a:r>
              <a:rPr lang="en-US" sz="1900" dirty="0"/>
              <a:t>from top </a:t>
            </a:r>
            <a:r>
              <a:rPr lang="en-US" sz="1900" dirty="0" smtClean="0"/>
              <a:t>right: Uganda</a:t>
            </a:r>
            <a:r>
              <a:rPr lang="en-US" sz="1900" dirty="0"/>
              <a:t>, Rwanda, and Burundi are </a:t>
            </a:r>
            <a:r>
              <a:rPr lang="en-US" sz="1900" dirty="0" smtClean="0"/>
              <a:t>compact. Democratic </a:t>
            </a:r>
            <a:r>
              <a:rPr lang="en-US" sz="1900" dirty="0"/>
              <a:t>Republic of Congo and Namibia have </a:t>
            </a:r>
            <a:r>
              <a:rPr lang="en-US" sz="1900" dirty="0" err="1" smtClean="0"/>
              <a:t>proruptions</a:t>
            </a:r>
            <a:r>
              <a:rPr lang="en-US" sz="1900" dirty="0" smtClean="0"/>
              <a:t>. The </a:t>
            </a:r>
            <a:r>
              <a:rPr lang="en-US" sz="1900" dirty="0"/>
              <a:t>Gambia is </a:t>
            </a:r>
            <a:r>
              <a:rPr lang="en-US" sz="1900" dirty="0" smtClean="0"/>
              <a:t>elongated. Angola </a:t>
            </a:r>
            <a:r>
              <a:rPr lang="en-US" sz="1900" dirty="0"/>
              <a:t>is fragmented (by the DRC</a:t>
            </a:r>
            <a:r>
              <a:rPr lang="en-US" sz="1900" dirty="0" smtClean="0"/>
              <a:t>). South </a:t>
            </a:r>
            <a:r>
              <a:rPr lang="en-US" sz="1900" dirty="0"/>
              <a:t>Africa is perforated by Lesotho</a:t>
            </a:r>
            <a:r>
              <a:rPr lang="en-US" sz="1900" dirty="0" smtClean="0"/>
              <a:t>.</a:t>
            </a:r>
            <a:endParaRPr lang="en-US" sz="1900" dirty="0"/>
          </a:p>
          <a:p>
            <a:pPr marL="0" indent="0" eaLnBrk="1" hangingPunct="1">
              <a:spcBef>
                <a:spcPts val="600"/>
              </a:spcBef>
              <a:spcAft>
                <a:spcPts val="1200"/>
              </a:spcAft>
              <a:buNone/>
            </a:pPr>
            <a:r>
              <a:rPr lang="en-US" sz="1900" dirty="0"/>
              <a:t>Countries in bright color are landlocked with no ocean boundaries.</a:t>
            </a:r>
          </a:p>
        </p:txBody>
      </p:sp>
      <p:sp>
        <p:nvSpPr>
          <p:cNvPr id="5"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3.4 Shapes of States: Examples from Africa</a:t>
            </a:r>
            <a:endParaRPr lang="en-US" altLang="en-US" dirty="0" smtClean="0"/>
          </a:p>
        </p:txBody>
      </p:sp>
      <p:pic>
        <p:nvPicPr>
          <p:cNvPr id="26626" name="Picture 2" descr="C:\Users\GEX\Desktop\IRDVD NEW\53814 Rubenstein\JPEGs\CH 8\Ch08_Labeled\TCL_12e_Figure_08_37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388"/>
          <a:stretch/>
        </p:blipFill>
        <p:spPr bwMode="auto">
          <a:xfrm>
            <a:off x="4451393" y="784515"/>
            <a:ext cx="4086635" cy="5959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5175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677108"/>
          </a:xfrm>
        </p:spPr>
        <p:txBody>
          <a:bodyPr/>
          <a:lstStyle/>
          <a:p>
            <a:pPr marL="0" indent="0" algn="ctr" eaLnBrk="1" hangingPunct="1">
              <a:spcBef>
                <a:spcPts val="600"/>
              </a:spcBef>
              <a:spcAft>
                <a:spcPts val="1200"/>
              </a:spcAft>
              <a:buNone/>
            </a:pPr>
            <a:r>
              <a:rPr lang="en-US" sz="1900" dirty="0"/>
              <a:t>Figure 8-38: Rail is the most cost-effective way to transport </a:t>
            </a:r>
            <a:r>
              <a:rPr lang="en-US" sz="1900" dirty="0" smtClean="0"/>
              <a:t>goods </a:t>
            </a:r>
            <a:r>
              <a:rPr lang="en-US" sz="1900" dirty="0"/>
              <a:t>to and from landlocked states, but not all states have </a:t>
            </a:r>
            <a:r>
              <a:rPr lang="en-US" sz="1900" dirty="0" smtClean="0"/>
              <a:t>good </a:t>
            </a:r>
            <a:r>
              <a:rPr lang="en-US" sz="1900" dirty="0"/>
              <a:t>access to oceanic trade.</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3.4 Landlocked States in Africa</a:t>
            </a:r>
            <a:endParaRPr lang="en-US" altLang="en-US" dirty="0" smtClean="0"/>
          </a:p>
        </p:txBody>
      </p:sp>
      <p:pic>
        <p:nvPicPr>
          <p:cNvPr id="27650" name="Picture 2" descr="C:\Users\GEX\Desktop\IRDVD NEW\53814 Rubenstein\JPEGs\CH 8\Ch08_Labeled\TCL_12e_Figure_08_38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631"/>
          <a:stretch/>
        </p:blipFill>
        <p:spPr bwMode="auto">
          <a:xfrm>
            <a:off x="2133374" y="758145"/>
            <a:ext cx="4877252" cy="5087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1739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3.5 Governing States</a:t>
            </a:r>
            <a:endParaRPr lang="en-US" altLang="en-US" dirty="0" smtClean="0"/>
          </a:p>
        </p:txBody>
      </p:sp>
      <p:sp>
        <p:nvSpPr>
          <p:cNvPr id="7" name="Rectangle 3"/>
          <p:cNvSpPr txBox="1">
            <a:spLocks noChangeArrowheads="1"/>
          </p:cNvSpPr>
          <p:nvPr/>
        </p:nvSpPr>
        <p:spPr bwMode="auto">
          <a:xfrm>
            <a:off x="358775" y="708430"/>
            <a:ext cx="82296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spcBef>
                <a:spcPts val="600"/>
              </a:spcBef>
              <a:spcAft>
                <a:spcPts val="1200"/>
              </a:spcAft>
              <a:buNone/>
            </a:pPr>
            <a:r>
              <a:rPr lang="en-US" altLang="en-US" dirty="0"/>
              <a:t>Regime types: </a:t>
            </a:r>
          </a:p>
          <a:p>
            <a:pPr eaLnBrk="1" hangingPunct="1">
              <a:spcBef>
                <a:spcPts val="600"/>
              </a:spcBef>
              <a:spcAft>
                <a:spcPts val="1200"/>
              </a:spcAft>
            </a:pPr>
            <a:r>
              <a:rPr lang="en-US" altLang="en-US" dirty="0"/>
              <a:t>Democracy: citizens elect leaders</a:t>
            </a:r>
          </a:p>
          <a:p>
            <a:pPr eaLnBrk="1" hangingPunct="1">
              <a:spcBef>
                <a:spcPts val="600"/>
              </a:spcBef>
              <a:spcAft>
                <a:spcPts val="1200"/>
              </a:spcAft>
            </a:pPr>
            <a:r>
              <a:rPr lang="en-US" altLang="en-US" dirty="0"/>
              <a:t>Autocracy: interest of ruler(s) dominant</a:t>
            </a:r>
          </a:p>
          <a:p>
            <a:pPr eaLnBrk="1" hangingPunct="1">
              <a:spcBef>
                <a:spcPts val="600"/>
              </a:spcBef>
              <a:spcAft>
                <a:spcPts val="1200"/>
              </a:spcAft>
            </a:pPr>
            <a:r>
              <a:rPr lang="en-US" altLang="en-US" dirty="0" err="1"/>
              <a:t>Anocracy</a:t>
            </a:r>
            <a:r>
              <a:rPr lang="en-US" altLang="en-US" dirty="0"/>
              <a:t>: somewhere between democracy and autocracy</a:t>
            </a:r>
          </a:p>
          <a:p>
            <a:pPr marL="0" indent="0" eaLnBrk="1" hangingPunct="1">
              <a:spcBef>
                <a:spcPts val="600"/>
              </a:spcBef>
              <a:spcAft>
                <a:spcPts val="1200"/>
              </a:spcAft>
              <a:buNone/>
            </a:pPr>
            <a:r>
              <a:rPr lang="en-US" altLang="en-US" dirty="0"/>
              <a:t>Government organization:</a:t>
            </a:r>
          </a:p>
          <a:p>
            <a:pPr eaLnBrk="1" hangingPunct="1">
              <a:spcBef>
                <a:spcPts val="600"/>
              </a:spcBef>
              <a:spcAft>
                <a:spcPts val="1200"/>
              </a:spcAft>
            </a:pPr>
            <a:r>
              <a:rPr lang="en-US" altLang="en-US" dirty="0"/>
              <a:t>Unitary state: strong central government</a:t>
            </a:r>
          </a:p>
          <a:p>
            <a:pPr eaLnBrk="1" hangingPunct="1">
              <a:spcBef>
                <a:spcPts val="600"/>
              </a:spcBef>
              <a:spcAft>
                <a:spcPts val="1200"/>
              </a:spcAft>
            </a:pPr>
            <a:r>
              <a:rPr lang="en-US" altLang="en-US" dirty="0"/>
              <a:t>Federal state: strong local/regional governments</a:t>
            </a:r>
          </a:p>
        </p:txBody>
      </p:sp>
    </p:spTree>
    <p:extLst>
      <p:ext uri="{BB962C8B-B14F-4D97-AF65-F5344CB8AC3E}">
        <p14:creationId xmlns:p14="http://schemas.microsoft.com/office/powerpoint/2010/main" val="34051123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3.5 Comparing Democracy and Autocracy</a:t>
            </a:r>
            <a:endParaRPr lang="en-US" altLang="en-US" dirty="0" smtClean="0"/>
          </a:p>
        </p:txBody>
      </p:sp>
      <p:pic>
        <p:nvPicPr>
          <p:cNvPr id="28674" name="Picture 2" descr="C:\Users\GEX\Desktop\IRDVD NEW\53814 Rubenstein\JPEGs\CH 8\Ch08_Labeled\TCL_12e_Table_08_01_L.jpg"/>
          <p:cNvPicPr>
            <a:picLocks noChangeAspect="1" noChangeArrowheads="1"/>
          </p:cNvPicPr>
          <p:nvPr/>
        </p:nvPicPr>
        <p:blipFill rotWithShape="1">
          <a:blip r:embed="rId3">
            <a:extLst>
              <a:ext uri="{28A0092B-C50C-407E-A947-70E740481C1C}">
                <a14:useLocalDpi xmlns:a14="http://schemas.microsoft.com/office/drawing/2010/main" val="0"/>
              </a:ext>
            </a:extLst>
          </a:blip>
          <a:srcRect b="6598"/>
          <a:stretch/>
        </p:blipFill>
        <p:spPr bwMode="auto">
          <a:xfrm>
            <a:off x="163283" y="2804753"/>
            <a:ext cx="8882743" cy="2044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384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smtClean="0"/>
              <a:t>1.1 Introducing Political Geography</a:t>
            </a:r>
          </a:p>
        </p:txBody>
      </p:sp>
      <p:sp>
        <p:nvSpPr>
          <p:cNvPr id="7" name="Rectangle 3"/>
          <p:cNvSpPr txBox="1">
            <a:spLocks noChangeArrowheads="1"/>
          </p:cNvSpPr>
          <p:nvPr/>
        </p:nvSpPr>
        <p:spPr bwMode="auto">
          <a:xfrm>
            <a:off x="358773" y="708430"/>
            <a:ext cx="8562975"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spcBef>
                <a:spcPts val="600"/>
              </a:spcBef>
              <a:spcAft>
                <a:spcPts val="1200"/>
              </a:spcAft>
            </a:pPr>
            <a:r>
              <a:rPr lang="en-US" altLang="en-US" i="1" dirty="0"/>
              <a:t>State</a:t>
            </a:r>
            <a:r>
              <a:rPr lang="en-US" altLang="en-US" dirty="0"/>
              <a:t> is a synonym for </a:t>
            </a:r>
            <a:r>
              <a:rPr lang="en-US" altLang="en-US" i="1" dirty="0"/>
              <a:t>country</a:t>
            </a:r>
            <a:r>
              <a:rPr lang="en-US" altLang="en-US" dirty="0"/>
              <a:t>: political unit with control over internal and external affairs</a:t>
            </a:r>
          </a:p>
          <a:p>
            <a:pPr eaLnBrk="1" hangingPunct="1">
              <a:spcBef>
                <a:spcPts val="600"/>
              </a:spcBef>
              <a:spcAft>
                <a:spcPts val="1200"/>
              </a:spcAft>
            </a:pPr>
            <a:r>
              <a:rPr lang="en-US" altLang="en-US" dirty="0"/>
              <a:t>Estimating number of sovereign states complicated:</a:t>
            </a:r>
          </a:p>
          <a:p>
            <a:pPr marL="798513" indent="-341313" eaLnBrk="1" hangingPunct="1">
              <a:spcBef>
                <a:spcPts val="600"/>
              </a:spcBef>
              <a:spcAft>
                <a:spcPts val="1200"/>
              </a:spcAft>
              <a:buFont typeface="Arial" panose="020B0604020202020204" pitchFamily="34" charset="0"/>
              <a:buChar char="−"/>
            </a:pPr>
            <a:r>
              <a:rPr lang="en-US" altLang="en-US" sz="2800" dirty="0"/>
              <a:t>North and South Korea</a:t>
            </a:r>
          </a:p>
          <a:p>
            <a:pPr marL="798513" indent="-341313" eaLnBrk="1" hangingPunct="1">
              <a:spcBef>
                <a:spcPts val="600"/>
              </a:spcBef>
              <a:spcAft>
                <a:spcPts val="1200"/>
              </a:spcAft>
              <a:buFont typeface="Arial" panose="020B0604020202020204" pitchFamily="34" charset="0"/>
              <a:buChar char="−"/>
            </a:pPr>
            <a:r>
              <a:rPr lang="en-US" altLang="en-US" sz="2800" dirty="0"/>
              <a:t>China and Taiwan</a:t>
            </a:r>
          </a:p>
          <a:p>
            <a:pPr marL="798513" indent="-341313" eaLnBrk="1" hangingPunct="1">
              <a:spcBef>
                <a:spcPts val="600"/>
              </a:spcBef>
              <a:spcAft>
                <a:spcPts val="1200"/>
              </a:spcAft>
              <a:buFont typeface="Arial" panose="020B0604020202020204" pitchFamily="34" charset="0"/>
              <a:buChar char="−"/>
            </a:pPr>
            <a:r>
              <a:rPr lang="en-US" altLang="en-US" sz="2800" dirty="0" err="1"/>
              <a:t>Senkaku</a:t>
            </a:r>
            <a:r>
              <a:rPr lang="en-US" altLang="en-US" sz="2800" dirty="0"/>
              <a:t>/</a:t>
            </a:r>
            <a:r>
              <a:rPr lang="en-US" altLang="en-US" sz="2800" dirty="0" err="1"/>
              <a:t>Diaoyu</a:t>
            </a:r>
            <a:r>
              <a:rPr lang="en-US" altLang="en-US" sz="2800" dirty="0"/>
              <a:t> Islands</a:t>
            </a:r>
          </a:p>
          <a:p>
            <a:pPr marL="798513" indent="-341313" eaLnBrk="1" hangingPunct="1">
              <a:spcBef>
                <a:spcPts val="600"/>
              </a:spcBef>
              <a:spcAft>
                <a:spcPts val="1200"/>
              </a:spcAft>
              <a:buFont typeface="Arial" panose="020B0604020202020204" pitchFamily="34" charset="0"/>
              <a:buChar char="−"/>
            </a:pPr>
            <a:r>
              <a:rPr lang="en-US" altLang="en-US" sz="2800" dirty="0"/>
              <a:t>Sahrawi Republic (Western Sahara)</a:t>
            </a:r>
          </a:p>
        </p:txBody>
      </p:sp>
    </p:spTree>
    <p:extLst>
      <p:ext uri="{BB962C8B-B14F-4D97-AF65-F5344CB8AC3E}">
        <p14:creationId xmlns:p14="http://schemas.microsoft.com/office/powerpoint/2010/main" val="39921621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672719"/>
            <a:ext cx="8587670" cy="1015663"/>
          </a:xfrm>
        </p:spPr>
        <p:txBody>
          <a:bodyPr/>
          <a:lstStyle/>
          <a:p>
            <a:pPr marL="0" indent="0" algn="ctr" eaLnBrk="1" hangingPunct="1">
              <a:spcBef>
                <a:spcPts val="600"/>
              </a:spcBef>
              <a:spcAft>
                <a:spcPts val="1200"/>
              </a:spcAft>
              <a:buNone/>
            </a:pPr>
            <a:r>
              <a:rPr lang="en-US" sz="2000" dirty="0"/>
              <a:t>Figure 8-39: Governance regimes vary between full democracies and autocracies. A few countries are considered “failed states” because they effectively have no government.</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3.5 Regime Type, 2014</a:t>
            </a:r>
            <a:endParaRPr lang="en-US" altLang="en-US" dirty="0" smtClean="0"/>
          </a:p>
        </p:txBody>
      </p:sp>
      <p:pic>
        <p:nvPicPr>
          <p:cNvPr id="1026" name="Picture 2" descr="C:\Users\GEX\Desktop\IRDVD NEW\53814 Rubenstein\JPEGs\CH 8\Ch08_Labeled\TCL_12e_Figure_08_39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639"/>
          <a:stretch/>
        </p:blipFill>
        <p:spPr bwMode="auto">
          <a:xfrm>
            <a:off x="541867" y="920021"/>
            <a:ext cx="8198350" cy="422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7186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884991"/>
            <a:ext cx="8587670" cy="707886"/>
          </a:xfrm>
        </p:spPr>
        <p:txBody>
          <a:bodyPr/>
          <a:lstStyle/>
          <a:p>
            <a:pPr marL="0" indent="0" algn="ctr" eaLnBrk="1" hangingPunct="1">
              <a:spcBef>
                <a:spcPts val="600"/>
              </a:spcBef>
              <a:spcAft>
                <a:spcPts val="1200"/>
              </a:spcAft>
              <a:buNone/>
            </a:pPr>
            <a:r>
              <a:rPr lang="en-US" sz="2000" dirty="0"/>
              <a:t>Figure 8-40: Governments have become more democratic and less autocratic, </a:t>
            </a:r>
            <a:r>
              <a:rPr lang="en-US" sz="2000" dirty="0" smtClean="0"/>
              <a:t>especially </a:t>
            </a:r>
            <a:r>
              <a:rPr lang="en-US" sz="2000" dirty="0"/>
              <a:t>since the 1980s.</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3.5 Trend Toward </a:t>
            </a:r>
            <a:r>
              <a:rPr lang="en-US" altLang="en-US" dirty="0" smtClean="0"/>
              <a:t>Democracy</a:t>
            </a:r>
          </a:p>
        </p:txBody>
      </p:sp>
      <p:pic>
        <p:nvPicPr>
          <p:cNvPr id="2050" name="Picture 2" descr="C:\Users\GEX\Desktop\IRDVD NEW\53814 Rubenstein\JPEGs\CH 8\Ch08_Labeled\TCL_12e_Figure_08_40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933"/>
          <a:stretch/>
        </p:blipFill>
        <p:spPr bwMode="auto">
          <a:xfrm>
            <a:off x="393700" y="912813"/>
            <a:ext cx="8534400" cy="467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8423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707886"/>
          </a:xfrm>
        </p:spPr>
        <p:txBody>
          <a:bodyPr/>
          <a:lstStyle/>
          <a:p>
            <a:pPr marL="0" indent="0" algn="ctr" eaLnBrk="1" hangingPunct="1">
              <a:spcBef>
                <a:spcPts val="600"/>
              </a:spcBef>
              <a:spcAft>
                <a:spcPts val="1200"/>
              </a:spcAft>
              <a:buNone/>
            </a:pPr>
            <a:r>
              <a:rPr lang="en-US" sz="2000" dirty="0"/>
              <a:t>Figure 8-41: The most fragile states are clustered in Africa, </a:t>
            </a:r>
            <a:r>
              <a:rPr lang="en-US" sz="2000" dirty="0" smtClean="0"/>
              <a:t/>
            </a:r>
            <a:br>
              <a:rPr lang="en-US" sz="2000" dirty="0" smtClean="0"/>
            </a:br>
            <a:r>
              <a:rPr lang="en-US" sz="2000" dirty="0" smtClean="0"/>
              <a:t>especially </a:t>
            </a:r>
            <a:r>
              <a:rPr lang="en-US" sz="2000" dirty="0"/>
              <a:t>south of the Sahara.</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3.5 State Fragility Index</a:t>
            </a:r>
            <a:endParaRPr lang="en-US" altLang="en-US" dirty="0" smtClean="0"/>
          </a:p>
        </p:txBody>
      </p:sp>
      <p:pic>
        <p:nvPicPr>
          <p:cNvPr id="3074" name="Picture 2" descr="C:\Users\GEX\Desktop\IRDVD NEW\53814 Rubenstein\JPEGs\CH 8\Ch08_Labeled\TCL_12e_Figure_08_41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190"/>
          <a:stretch/>
        </p:blipFill>
        <p:spPr bwMode="auto">
          <a:xfrm>
            <a:off x="304799" y="990600"/>
            <a:ext cx="8534401" cy="443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076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707886"/>
          </a:xfrm>
        </p:spPr>
        <p:txBody>
          <a:bodyPr/>
          <a:lstStyle/>
          <a:p>
            <a:pPr marL="0" indent="0" algn="ctr" eaLnBrk="1" hangingPunct="1">
              <a:spcBef>
                <a:spcPts val="600"/>
              </a:spcBef>
              <a:spcAft>
                <a:spcPts val="1200"/>
              </a:spcAft>
              <a:buNone/>
            </a:pPr>
            <a:r>
              <a:rPr lang="en-US" sz="2000" dirty="0"/>
              <a:t>Figure 8-42: All 5 districts have a slight majority of </a:t>
            </a:r>
            <a:r>
              <a:rPr lang="en-US" sz="2000" dirty="0" smtClean="0"/>
              <a:t/>
            </a:r>
            <a:br>
              <a:rPr lang="en-US" sz="2000" dirty="0" smtClean="0"/>
            </a:br>
            <a:r>
              <a:rPr lang="en-US" sz="2000" dirty="0" smtClean="0"/>
              <a:t>Blue </a:t>
            </a:r>
            <a:r>
              <a:rPr lang="en-US" sz="2000" dirty="0"/>
              <a:t>Party voters (6 to 4 in each).</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3.6 Wasted Vote Gerrymandering</a:t>
            </a:r>
            <a:endParaRPr lang="en-US" altLang="en-US" dirty="0" smtClean="0"/>
          </a:p>
        </p:txBody>
      </p:sp>
      <p:pic>
        <p:nvPicPr>
          <p:cNvPr id="4098" name="Picture 2" descr="C:\Users\GEX\Desktop\IRDVD NEW\53814 Rubenstein\JPEGs\CH 8\Ch08_Labeled\TCL_12e_Figure_08_42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385"/>
          <a:stretch/>
        </p:blipFill>
        <p:spPr bwMode="auto">
          <a:xfrm>
            <a:off x="304799" y="812800"/>
            <a:ext cx="8534401" cy="439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9516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663848"/>
            <a:ext cx="8587670" cy="1015663"/>
          </a:xfrm>
        </p:spPr>
        <p:txBody>
          <a:bodyPr/>
          <a:lstStyle/>
          <a:p>
            <a:pPr marL="0" indent="0" algn="ctr" eaLnBrk="1" hangingPunct="1">
              <a:spcBef>
                <a:spcPts val="600"/>
              </a:spcBef>
              <a:spcAft>
                <a:spcPts val="1200"/>
              </a:spcAft>
              <a:buNone/>
            </a:pPr>
            <a:r>
              <a:rPr lang="en-US" sz="2000" dirty="0"/>
              <a:t>Figure 8-43: Even though the Red Party has fewer total voters, concentrating Blue Party voters into two districts gives the Red Party a majority in 3 of 5 districts.</a:t>
            </a:r>
          </a:p>
        </p:txBody>
      </p:sp>
      <p:sp>
        <p:nvSpPr>
          <p:cNvPr id="5"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3.6 Excess Vote Gerrymandering</a:t>
            </a:r>
            <a:endParaRPr lang="en-US" altLang="en-US" dirty="0" smtClean="0"/>
          </a:p>
        </p:txBody>
      </p:sp>
      <p:pic>
        <p:nvPicPr>
          <p:cNvPr id="5122" name="Picture 2" descr="C:\Users\GEX\Desktop\IRDVD NEW\53814 Rubenstein\JPEGs\CH 8\Ch08_Labeled\TCL_12e_Figure_08_43_L.jpg"/>
          <p:cNvPicPr>
            <a:picLocks noChangeAspect="1" noChangeArrowheads="1"/>
          </p:cNvPicPr>
          <p:nvPr/>
        </p:nvPicPr>
        <p:blipFill rotWithShape="1">
          <a:blip r:embed="rId3">
            <a:extLst>
              <a:ext uri="{28A0092B-C50C-407E-A947-70E740481C1C}">
                <a14:useLocalDpi xmlns:a14="http://schemas.microsoft.com/office/drawing/2010/main" val="0"/>
              </a:ext>
            </a:extLst>
          </a:blip>
          <a:srcRect b="4381"/>
          <a:stretch/>
        </p:blipFill>
        <p:spPr bwMode="auto">
          <a:xfrm>
            <a:off x="304800" y="930274"/>
            <a:ext cx="8534400" cy="436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9966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640061"/>
            <a:ext cx="8587670" cy="1015663"/>
          </a:xfrm>
        </p:spPr>
        <p:txBody>
          <a:bodyPr/>
          <a:lstStyle/>
          <a:p>
            <a:pPr marL="0" indent="0" algn="ctr" eaLnBrk="1" hangingPunct="1">
              <a:spcBef>
                <a:spcPts val="600"/>
              </a:spcBef>
              <a:spcAft>
                <a:spcPts val="1200"/>
              </a:spcAft>
              <a:buNone/>
            </a:pPr>
            <a:r>
              <a:rPr lang="en-US" sz="2000" dirty="0"/>
              <a:t>Figure 8-44: Boundaries can be drawn to connect distant groups of voters, in this case giving the Red Party a majority in 3 of 5 districts despite being smaller in number than the Blue Party.</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3.6 Stacked Vote Gerrymandering</a:t>
            </a:r>
            <a:endParaRPr lang="en-US" altLang="en-US" dirty="0" smtClean="0"/>
          </a:p>
        </p:txBody>
      </p:sp>
      <p:pic>
        <p:nvPicPr>
          <p:cNvPr id="6146" name="Picture 2" descr="C:\Users\GEX\Desktop\IRDVD NEW\53814 Rubenstein\JPEGs\CH 8\Ch08_Labeled\TCL_12e_Figure_08_44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683"/>
          <a:stretch/>
        </p:blipFill>
        <p:spPr bwMode="auto">
          <a:xfrm>
            <a:off x="304800" y="1074736"/>
            <a:ext cx="8534400" cy="4374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9901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707886"/>
          </a:xfrm>
        </p:spPr>
        <p:txBody>
          <a:bodyPr/>
          <a:lstStyle/>
          <a:p>
            <a:pPr marL="0" indent="0" algn="ctr" eaLnBrk="1" hangingPunct="1">
              <a:spcBef>
                <a:spcPts val="600"/>
              </a:spcBef>
              <a:spcAft>
                <a:spcPts val="1200"/>
              </a:spcAft>
              <a:buNone/>
            </a:pPr>
            <a:r>
              <a:rPr lang="en-US" sz="2000" dirty="0"/>
              <a:t>Figure 8-46: Iowa’s district boundaries are set by a nonpartisan commission following county boundaries.</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3.6 Iowa’s Congressional Districts</a:t>
            </a:r>
            <a:endParaRPr lang="en-US" altLang="en-US" dirty="0" smtClean="0"/>
          </a:p>
        </p:txBody>
      </p:sp>
      <p:pic>
        <p:nvPicPr>
          <p:cNvPr id="7170" name="Picture 2" descr="C:\Users\GEX\Desktop\IRDVD NEW\53814 Rubenstein\JPEGs\CH 8\Ch08_Labeled\TCL_12e_Figure_08_46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631"/>
          <a:stretch/>
        </p:blipFill>
        <p:spPr bwMode="auto">
          <a:xfrm>
            <a:off x="939370" y="819023"/>
            <a:ext cx="7265260" cy="4951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2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672719"/>
            <a:ext cx="8587670" cy="1015663"/>
          </a:xfrm>
        </p:spPr>
        <p:txBody>
          <a:bodyPr/>
          <a:lstStyle/>
          <a:p>
            <a:pPr marL="0" indent="0" algn="ctr" eaLnBrk="1" hangingPunct="1">
              <a:spcBef>
                <a:spcPts val="600"/>
              </a:spcBef>
              <a:spcAft>
                <a:spcPts val="1200"/>
              </a:spcAft>
              <a:buNone/>
            </a:pPr>
            <a:r>
              <a:rPr lang="en-US" sz="2000" dirty="0"/>
              <a:t>Figure 8-47: A political cartoon lampooned the odd shape of an electoral district in Massachusetts after Governor Elbridge Gerry approved oddly-shaped districts in a stacked vote strategy.</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3.6 Origin of Gerrymander Term</a:t>
            </a:r>
            <a:endParaRPr lang="en-US" altLang="en-US" dirty="0" smtClean="0"/>
          </a:p>
        </p:txBody>
      </p:sp>
      <p:pic>
        <p:nvPicPr>
          <p:cNvPr id="8194" name="Picture 2" descr="C:\Users\GEX\Desktop\IRDVD NEW\53814 Rubenstein\JPEGs\CH 8\Ch08_Labeled\TCL_12e_Figure_08_47_L.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116301" y="593328"/>
            <a:ext cx="4985403" cy="513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542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677108"/>
          </a:xfrm>
        </p:spPr>
        <p:txBody>
          <a:bodyPr/>
          <a:lstStyle/>
          <a:p>
            <a:pPr marL="0" indent="0" algn="ctr" eaLnBrk="1" hangingPunct="1">
              <a:spcBef>
                <a:spcPts val="600"/>
              </a:spcBef>
              <a:spcAft>
                <a:spcPts val="1200"/>
              </a:spcAft>
              <a:buNone/>
            </a:pPr>
            <a:r>
              <a:rPr lang="en-US" sz="1900" dirty="0"/>
              <a:t>Figure 8-48: The Washington Post estimated the </a:t>
            </a:r>
            <a:r>
              <a:rPr lang="en-US" sz="1900" dirty="0" smtClean="0"/>
              <a:t>amount </a:t>
            </a:r>
            <a:r>
              <a:rPr lang="en-US" sz="1900" dirty="0"/>
              <a:t>of gerrymandering in a district’s shape; </a:t>
            </a:r>
            <a:r>
              <a:rPr lang="en-US" sz="1900" dirty="0" smtClean="0"/>
              <a:t>more </a:t>
            </a:r>
            <a:r>
              <a:rPr lang="en-US" sz="1900" dirty="0"/>
              <a:t>compact districts have lower scores.</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3.7 Geography of Gerrymandering</a:t>
            </a:r>
            <a:endParaRPr lang="en-US" altLang="en-US" dirty="0" smtClean="0"/>
          </a:p>
        </p:txBody>
      </p:sp>
      <p:pic>
        <p:nvPicPr>
          <p:cNvPr id="9218" name="Picture 2" descr="C:\Users\GEX\Desktop\IRDVD NEW\53814 Rubenstein\JPEGs\CH 8\Ch08_Labeled\TCL_12e_Figure_08_48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146"/>
          <a:stretch/>
        </p:blipFill>
        <p:spPr bwMode="auto">
          <a:xfrm>
            <a:off x="547923" y="728663"/>
            <a:ext cx="8048154" cy="501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5513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707886"/>
          </a:xfrm>
        </p:spPr>
        <p:txBody>
          <a:bodyPr/>
          <a:lstStyle/>
          <a:p>
            <a:pPr marL="0" indent="0" algn="ctr" eaLnBrk="1" hangingPunct="1">
              <a:spcBef>
                <a:spcPts val="600"/>
              </a:spcBef>
              <a:spcAft>
                <a:spcPts val="1200"/>
              </a:spcAft>
              <a:buNone/>
            </a:pPr>
            <a:r>
              <a:rPr lang="en-US" sz="2000" dirty="0"/>
              <a:t>Figure 8-49: North Carolina has many congressional </a:t>
            </a:r>
            <a:r>
              <a:rPr lang="en-US" sz="2000" dirty="0" smtClean="0"/>
              <a:t/>
            </a:r>
            <a:br>
              <a:rPr lang="en-US" sz="2000" dirty="0" smtClean="0"/>
            </a:br>
            <a:r>
              <a:rPr lang="en-US" sz="2000" dirty="0" smtClean="0"/>
              <a:t>districts </a:t>
            </a:r>
            <a:r>
              <a:rPr lang="en-US" sz="2000" dirty="0"/>
              <a:t>with oddly shaped boundaries.</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3.7 Geography of Gerrymandering</a:t>
            </a:r>
            <a:endParaRPr lang="en-US" altLang="en-US" dirty="0" smtClean="0"/>
          </a:p>
        </p:txBody>
      </p:sp>
      <p:pic>
        <p:nvPicPr>
          <p:cNvPr id="10242" name="Picture 2" descr="C:\Users\GEX\Desktop\IRDVD NEW\53814 Rubenstein\JPEGs\CH 8\Ch08_Labeled\TCL_12e_Figure_08_49_L.jpg"/>
          <p:cNvPicPr>
            <a:picLocks noChangeAspect="1" noChangeArrowheads="1"/>
          </p:cNvPicPr>
          <p:nvPr/>
        </p:nvPicPr>
        <p:blipFill rotWithShape="1">
          <a:blip r:embed="rId3">
            <a:extLst>
              <a:ext uri="{28A0092B-C50C-407E-A947-70E740481C1C}">
                <a14:useLocalDpi xmlns:a14="http://schemas.microsoft.com/office/drawing/2010/main" val="0"/>
              </a:ext>
            </a:extLst>
          </a:blip>
          <a:srcRect b="5044"/>
          <a:stretch/>
        </p:blipFill>
        <p:spPr bwMode="auto">
          <a:xfrm>
            <a:off x="304799" y="1439863"/>
            <a:ext cx="8534401" cy="352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678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1.1 States of the World</a:t>
            </a:r>
            <a:endParaRPr lang="en-US" altLang="en-US" dirty="0" smtClean="0"/>
          </a:p>
        </p:txBody>
      </p:sp>
      <p:sp>
        <p:nvSpPr>
          <p:cNvPr id="5" name="Rectangle 3"/>
          <p:cNvSpPr txBox="1">
            <a:spLocks noChangeArrowheads="1"/>
          </p:cNvSpPr>
          <p:nvPr/>
        </p:nvSpPr>
        <p:spPr bwMode="auto">
          <a:xfrm>
            <a:off x="358773" y="5887207"/>
            <a:ext cx="8562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Aft>
                <a:spcPts val="2500"/>
              </a:spcAft>
              <a:buNone/>
            </a:pPr>
            <a:r>
              <a:rPr lang="en-US" altLang="en-US" sz="1800" dirty="0"/>
              <a:t>Figure 8-1: Colors indicate date of United Nations membership; </a:t>
            </a:r>
            <a:r>
              <a:rPr lang="en-US" altLang="en-US" sz="1800" dirty="0" smtClean="0"/>
              <a:t/>
            </a:r>
            <a:br>
              <a:rPr lang="en-US" altLang="en-US" sz="1800" dirty="0" smtClean="0"/>
            </a:br>
            <a:r>
              <a:rPr lang="en-US" altLang="en-US" sz="1800" dirty="0" smtClean="0"/>
              <a:t>nearly </a:t>
            </a:r>
            <a:r>
              <a:rPr lang="en-US" altLang="en-US" sz="1800" dirty="0"/>
              <a:t>every state is a member of the UN.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681"/>
          <a:stretch/>
        </p:blipFill>
        <p:spPr>
          <a:xfrm>
            <a:off x="304800" y="1155192"/>
            <a:ext cx="8534400" cy="4380194"/>
          </a:xfrm>
          <a:prstGeom prst="rect">
            <a:avLst/>
          </a:prstGeom>
        </p:spPr>
      </p:pic>
    </p:spTree>
    <p:extLst>
      <p:ext uri="{BB962C8B-B14F-4D97-AF65-F5344CB8AC3E}">
        <p14:creationId xmlns:p14="http://schemas.microsoft.com/office/powerpoint/2010/main" val="37783579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58775" y="5289633"/>
            <a:ext cx="8648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Bef>
                <a:spcPts val="600"/>
              </a:spcBef>
              <a:spcAft>
                <a:spcPts val="1200"/>
              </a:spcAft>
              <a:buNone/>
            </a:pPr>
            <a:r>
              <a:rPr lang="en-US" sz="2000" dirty="0"/>
              <a:t>Figure 8-50: Nevada’s new congressional district boundaries as proposed by: (a) Democrats, in a wasted vote and stacked vote strategy; (b) Republicans, in an excess vote and stacked vote strategy; and (c) the nonpartisan decision by the court. </a:t>
            </a:r>
          </a:p>
        </p:txBody>
      </p:sp>
      <p:sp>
        <p:nvSpPr>
          <p:cNvPr id="12"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3.7 Redistricting Nevada</a:t>
            </a:r>
            <a:endParaRPr lang="en-US" altLang="en-US" dirty="0" smtClean="0"/>
          </a:p>
        </p:txBody>
      </p:sp>
      <p:pic>
        <p:nvPicPr>
          <p:cNvPr id="11266" name="Picture 2" descr="C:\Users\GEX\Desktop\IRDVD NEW\53814 Rubenstein\JPEGs\CH 8\Ch08_Labeled\TCL_12e_Figure_08_50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902"/>
          <a:stretch/>
        </p:blipFill>
        <p:spPr bwMode="auto">
          <a:xfrm>
            <a:off x="745524" y="767047"/>
            <a:ext cx="7652951" cy="452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584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708430"/>
            <a:ext cx="8229600" cy="4693593"/>
          </a:xfrm>
        </p:spPr>
        <p:txBody>
          <a:bodyPr/>
          <a:lstStyle/>
          <a:p>
            <a:pPr marL="0" indent="0" eaLnBrk="1" hangingPunct="1">
              <a:spcBef>
                <a:spcPts val="600"/>
              </a:spcBef>
              <a:spcAft>
                <a:spcPts val="1200"/>
              </a:spcAft>
              <a:buNone/>
            </a:pPr>
            <a:r>
              <a:rPr lang="en-US" altLang="en-US" dirty="0"/>
              <a:t>4.1 Global Cooperation and Competition </a:t>
            </a:r>
          </a:p>
          <a:p>
            <a:pPr marL="0" indent="0" eaLnBrk="1" hangingPunct="1">
              <a:spcBef>
                <a:spcPts val="600"/>
              </a:spcBef>
              <a:spcAft>
                <a:spcPts val="1200"/>
              </a:spcAft>
              <a:buNone/>
            </a:pPr>
            <a:r>
              <a:rPr lang="en-US" altLang="en-US" dirty="0"/>
              <a:t>4.2 Competition and Cooperation in Europe</a:t>
            </a:r>
          </a:p>
          <a:p>
            <a:pPr marL="690563" indent="-690563" eaLnBrk="1" hangingPunct="1">
              <a:spcBef>
                <a:spcPts val="600"/>
              </a:spcBef>
              <a:spcAft>
                <a:spcPts val="1200"/>
              </a:spcAft>
              <a:buNone/>
            </a:pPr>
            <a:r>
              <a:rPr lang="en-US" altLang="en-US" dirty="0"/>
              <a:t>4.3 Terrorist Attacks Against the United  </a:t>
            </a:r>
            <a:r>
              <a:rPr lang="en-US" altLang="en-US" dirty="0" smtClean="0"/>
              <a:t>   States</a:t>
            </a:r>
            <a:endParaRPr lang="en-US" altLang="en-US" dirty="0"/>
          </a:p>
          <a:p>
            <a:pPr marL="0" indent="0" eaLnBrk="1" hangingPunct="1">
              <a:spcBef>
                <a:spcPts val="600"/>
              </a:spcBef>
              <a:spcAft>
                <a:spcPts val="1200"/>
              </a:spcAft>
              <a:buNone/>
            </a:pPr>
            <a:r>
              <a:rPr lang="en-US" altLang="en-US" dirty="0"/>
              <a:t>4.4 Terrorist Organizations</a:t>
            </a:r>
          </a:p>
          <a:p>
            <a:pPr marL="0" indent="0" eaLnBrk="1" hangingPunct="1">
              <a:spcBef>
                <a:spcPts val="600"/>
              </a:spcBef>
              <a:spcAft>
                <a:spcPts val="1200"/>
              </a:spcAft>
              <a:buNone/>
            </a:pPr>
            <a:r>
              <a:rPr lang="en-US" altLang="en-US" dirty="0"/>
              <a:t>4.5 State Support for Terrorism </a:t>
            </a:r>
          </a:p>
          <a:p>
            <a:pPr marL="0" indent="0" eaLnBrk="1" hangingPunct="1">
              <a:spcBef>
                <a:spcPts val="600"/>
              </a:spcBef>
              <a:spcAft>
                <a:spcPts val="1200"/>
              </a:spcAft>
              <a:buNone/>
            </a:pPr>
            <a:endParaRPr lang="en-US" altLang="en-US" dirty="0"/>
          </a:p>
        </p:txBody>
      </p:sp>
      <p:sp>
        <p:nvSpPr>
          <p:cNvPr id="5"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Key Issue 4: Where Do States Face Threats?</a:t>
            </a:r>
            <a:endParaRPr lang="en-US" altLang="en-US" dirty="0" smtClean="0"/>
          </a:p>
        </p:txBody>
      </p:sp>
    </p:spTree>
    <p:extLst>
      <p:ext uri="{BB962C8B-B14F-4D97-AF65-F5344CB8AC3E}">
        <p14:creationId xmlns:p14="http://schemas.microsoft.com/office/powerpoint/2010/main" val="11811462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708430"/>
            <a:ext cx="8229600" cy="3247043"/>
          </a:xfrm>
        </p:spPr>
        <p:txBody>
          <a:bodyPr/>
          <a:lstStyle/>
          <a:p>
            <a:pPr marL="0" indent="0" eaLnBrk="1" hangingPunct="1">
              <a:spcBef>
                <a:spcPts val="600"/>
              </a:spcBef>
              <a:spcAft>
                <a:spcPts val="1200"/>
              </a:spcAft>
              <a:buNone/>
            </a:pPr>
            <a:r>
              <a:rPr lang="en-US" altLang="en-US" dirty="0"/>
              <a:t>United Nations </a:t>
            </a:r>
          </a:p>
          <a:p>
            <a:pPr eaLnBrk="1" hangingPunct="1">
              <a:spcBef>
                <a:spcPts val="600"/>
              </a:spcBef>
              <a:spcAft>
                <a:spcPts val="1200"/>
              </a:spcAft>
            </a:pPr>
            <a:r>
              <a:rPr lang="en-US" altLang="en-US" dirty="0"/>
              <a:t>Important forum of global cooperation</a:t>
            </a:r>
          </a:p>
          <a:p>
            <a:pPr eaLnBrk="1" hangingPunct="1">
              <a:spcBef>
                <a:spcPts val="600"/>
              </a:spcBef>
              <a:spcAft>
                <a:spcPts val="1200"/>
              </a:spcAft>
            </a:pPr>
            <a:r>
              <a:rPr lang="en-US" altLang="en-US" dirty="0"/>
              <a:t>Membership has grown dramatically</a:t>
            </a:r>
          </a:p>
          <a:p>
            <a:pPr eaLnBrk="1" hangingPunct="1">
              <a:spcBef>
                <a:spcPts val="600"/>
              </a:spcBef>
              <a:spcAft>
                <a:spcPts val="1200"/>
              </a:spcAft>
            </a:pPr>
            <a:r>
              <a:rPr lang="en-US" altLang="en-US" dirty="0"/>
              <a:t>Forum for </a:t>
            </a:r>
            <a:r>
              <a:rPr lang="en-US" altLang="en-US" dirty="0" smtClean="0"/>
              <a:t>United States </a:t>
            </a:r>
            <a:r>
              <a:rPr lang="en-US" altLang="en-US" dirty="0"/>
              <a:t>and Soviet Union to negotiate during Cold War</a:t>
            </a:r>
          </a:p>
        </p:txBody>
      </p:sp>
      <p:sp>
        <p:nvSpPr>
          <p:cNvPr id="5"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4.1 Global Cooperation and Competition</a:t>
            </a:r>
            <a:endParaRPr lang="en-US" altLang="en-US" dirty="0" smtClean="0"/>
          </a:p>
        </p:txBody>
      </p:sp>
    </p:spTree>
    <p:extLst>
      <p:ext uri="{BB962C8B-B14F-4D97-AF65-F5344CB8AC3E}">
        <p14:creationId xmlns:p14="http://schemas.microsoft.com/office/powerpoint/2010/main" val="18893341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400110"/>
          </a:xfrm>
        </p:spPr>
        <p:txBody>
          <a:bodyPr/>
          <a:lstStyle/>
          <a:p>
            <a:pPr marL="0" indent="0" algn="ctr" eaLnBrk="1" hangingPunct="1">
              <a:spcBef>
                <a:spcPts val="600"/>
              </a:spcBef>
              <a:spcAft>
                <a:spcPts val="1200"/>
              </a:spcAft>
              <a:buNone/>
            </a:pPr>
            <a:r>
              <a:rPr lang="en-US" sz="2000" dirty="0"/>
              <a:t>Figure 8-51: The UN reached 193 members in 2011. </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4.1 Growth in UN Membership</a:t>
            </a:r>
            <a:endParaRPr lang="en-US" altLang="en-US" dirty="0" smtClean="0"/>
          </a:p>
        </p:txBody>
      </p:sp>
      <p:pic>
        <p:nvPicPr>
          <p:cNvPr id="12290" name="Picture 2" descr="C:\Users\GEX\Desktop\IRDVD NEW\53814 Rubenstein\JPEGs\CH 8\Ch08_Labeled\TCL_12e_Figure_08_51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408"/>
          <a:stretch/>
        </p:blipFill>
        <p:spPr bwMode="auto">
          <a:xfrm>
            <a:off x="304799" y="1131888"/>
            <a:ext cx="8534401" cy="454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0456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205975" y="1195438"/>
            <a:ext cx="3632098" cy="3152674"/>
          </a:xfrm>
        </p:spPr>
        <p:txBody>
          <a:bodyPr/>
          <a:lstStyle/>
          <a:p>
            <a:pPr marL="0" indent="0" algn="ctr" eaLnBrk="1" hangingPunct="1">
              <a:spcBef>
                <a:spcPts val="600"/>
              </a:spcBef>
              <a:spcAft>
                <a:spcPts val="1200"/>
              </a:spcAft>
              <a:buNone/>
            </a:pPr>
            <a:r>
              <a:rPr lang="en-US" sz="2000" dirty="0"/>
              <a:t>Figure 8-53: At the United Nations, the United States presented aerial photographic evidence of the Soviet Union threatening the balance of power. (a) Soviet ships unloading and (b) staging missiles in Cuba, threatening the United States. </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4.1 Cuban Missile Crisis</a:t>
            </a:r>
            <a:endParaRPr lang="en-US" altLang="en-US" dirty="0" smtClean="0"/>
          </a:p>
        </p:txBody>
      </p:sp>
      <p:pic>
        <p:nvPicPr>
          <p:cNvPr id="13314" name="Picture 2" descr="C:\Users\GEX\Desktop\IRDVD NEW\53814 Rubenstein\JPEGs\CH 8\Ch08_Labeled\TCL_12e_Figure_08_53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891"/>
          <a:stretch/>
        </p:blipFill>
        <p:spPr bwMode="auto">
          <a:xfrm>
            <a:off x="4037334" y="628774"/>
            <a:ext cx="4601339" cy="613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8240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708430"/>
            <a:ext cx="8229600" cy="5416868"/>
          </a:xfrm>
        </p:spPr>
        <p:txBody>
          <a:bodyPr/>
          <a:lstStyle/>
          <a:p>
            <a:pPr marL="0" indent="0" eaLnBrk="1" hangingPunct="1">
              <a:spcBef>
                <a:spcPts val="600"/>
              </a:spcBef>
              <a:spcAft>
                <a:spcPts val="1200"/>
              </a:spcAft>
              <a:buNone/>
            </a:pPr>
            <a:r>
              <a:rPr lang="en-US" altLang="en-US" dirty="0"/>
              <a:t>Cold War Military Alliances: </a:t>
            </a:r>
          </a:p>
          <a:p>
            <a:pPr eaLnBrk="1" hangingPunct="1">
              <a:spcBef>
                <a:spcPts val="600"/>
              </a:spcBef>
              <a:spcAft>
                <a:spcPts val="1200"/>
              </a:spcAft>
            </a:pPr>
            <a:r>
              <a:rPr lang="en-US" altLang="en-US" dirty="0"/>
              <a:t>North Atlantic Treaty Organization (NATO)</a:t>
            </a:r>
          </a:p>
          <a:p>
            <a:pPr eaLnBrk="1" hangingPunct="1">
              <a:spcBef>
                <a:spcPts val="600"/>
              </a:spcBef>
              <a:spcAft>
                <a:spcPts val="1200"/>
              </a:spcAft>
            </a:pPr>
            <a:r>
              <a:rPr lang="en-US" altLang="en-US" dirty="0"/>
              <a:t>Warsaw Pact</a:t>
            </a:r>
          </a:p>
          <a:p>
            <a:pPr marL="0" indent="0" eaLnBrk="1" hangingPunct="1">
              <a:spcBef>
                <a:spcPts val="600"/>
              </a:spcBef>
              <a:spcAft>
                <a:spcPts val="1200"/>
              </a:spcAft>
              <a:buNone/>
            </a:pPr>
            <a:r>
              <a:rPr lang="en-US" altLang="en-US" dirty="0"/>
              <a:t>Cold War Economic Alliances:</a:t>
            </a:r>
          </a:p>
          <a:p>
            <a:pPr eaLnBrk="1" hangingPunct="1">
              <a:spcBef>
                <a:spcPts val="600"/>
              </a:spcBef>
              <a:spcAft>
                <a:spcPts val="1200"/>
              </a:spcAft>
            </a:pPr>
            <a:r>
              <a:rPr lang="en-US" altLang="en-US" dirty="0"/>
              <a:t>European Union (EU)</a:t>
            </a:r>
          </a:p>
          <a:p>
            <a:pPr eaLnBrk="1" hangingPunct="1">
              <a:spcBef>
                <a:spcPts val="600"/>
              </a:spcBef>
              <a:spcAft>
                <a:spcPts val="1200"/>
              </a:spcAft>
            </a:pPr>
            <a:r>
              <a:rPr lang="en-US" altLang="en-US" dirty="0"/>
              <a:t>Council for Mutual Economic Assistance (COMECON)</a:t>
            </a:r>
          </a:p>
          <a:p>
            <a:pPr marL="0" indent="0" eaLnBrk="1" hangingPunct="1">
              <a:spcBef>
                <a:spcPts val="600"/>
              </a:spcBef>
              <a:spcAft>
                <a:spcPts val="1200"/>
              </a:spcAft>
              <a:buNone/>
            </a:pPr>
            <a:r>
              <a:rPr lang="en-US" altLang="en-US" dirty="0"/>
              <a:t>NATO and EU expanded after Cold War.</a:t>
            </a:r>
          </a:p>
        </p:txBody>
      </p:sp>
      <p:sp>
        <p:nvSpPr>
          <p:cNvPr id="5"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4.2 Competition and Cooperation in Europe</a:t>
            </a:r>
            <a:endParaRPr lang="en-US" altLang="en-US" dirty="0" smtClean="0"/>
          </a:p>
        </p:txBody>
      </p:sp>
    </p:spTree>
    <p:extLst>
      <p:ext uri="{BB962C8B-B14F-4D97-AF65-F5344CB8AC3E}">
        <p14:creationId xmlns:p14="http://schemas.microsoft.com/office/powerpoint/2010/main" val="24814685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708430"/>
            <a:ext cx="8229600" cy="3247043"/>
          </a:xfrm>
        </p:spPr>
        <p:txBody>
          <a:bodyPr/>
          <a:lstStyle/>
          <a:p>
            <a:pPr eaLnBrk="1" hangingPunct="1">
              <a:spcBef>
                <a:spcPts val="600"/>
              </a:spcBef>
              <a:spcAft>
                <a:spcPts val="1200"/>
              </a:spcAft>
            </a:pPr>
            <a:r>
              <a:rPr lang="en-US" altLang="en-US" dirty="0"/>
              <a:t>Organization for Security and Cooperation in Europe (OSCE)</a:t>
            </a:r>
          </a:p>
          <a:p>
            <a:pPr eaLnBrk="1" hangingPunct="1">
              <a:spcBef>
                <a:spcPts val="600"/>
              </a:spcBef>
              <a:spcAft>
                <a:spcPts val="1200"/>
              </a:spcAft>
            </a:pPr>
            <a:r>
              <a:rPr lang="en-US" altLang="en-US" dirty="0"/>
              <a:t>Organization of American States (OAS)</a:t>
            </a:r>
          </a:p>
          <a:p>
            <a:pPr eaLnBrk="1" hangingPunct="1">
              <a:spcBef>
                <a:spcPts val="600"/>
              </a:spcBef>
              <a:spcAft>
                <a:spcPts val="1200"/>
              </a:spcAft>
            </a:pPr>
            <a:r>
              <a:rPr lang="en-US" altLang="en-US" dirty="0"/>
              <a:t>African Union (AU)</a:t>
            </a:r>
          </a:p>
          <a:p>
            <a:pPr eaLnBrk="1" hangingPunct="1">
              <a:spcBef>
                <a:spcPts val="600"/>
              </a:spcBef>
              <a:spcAft>
                <a:spcPts val="1200"/>
              </a:spcAft>
            </a:pPr>
            <a:r>
              <a:rPr lang="en-US" altLang="en-US" dirty="0"/>
              <a:t>Commonwealth</a:t>
            </a:r>
          </a:p>
        </p:txBody>
      </p:sp>
      <p:sp>
        <p:nvSpPr>
          <p:cNvPr id="5"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4.2 Cooperation in Other Regions</a:t>
            </a:r>
            <a:endParaRPr lang="en-US" altLang="en-US" dirty="0" smtClean="0"/>
          </a:p>
        </p:txBody>
      </p:sp>
    </p:spTree>
    <p:extLst>
      <p:ext uri="{BB962C8B-B14F-4D97-AF65-F5344CB8AC3E}">
        <p14:creationId xmlns:p14="http://schemas.microsoft.com/office/powerpoint/2010/main" val="41506516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707886"/>
          </a:xfrm>
        </p:spPr>
        <p:txBody>
          <a:bodyPr/>
          <a:lstStyle/>
          <a:p>
            <a:pPr marL="0" indent="0" algn="ctr" eaLnBrk="1" hangingPunct="1">
              <a:spcBef>
                <a:spcPts val="600"/>
              </a:spcBef>
              <a:spcAft>
                <a:spcPts val="1200"/>
              </a:spcAft>
              <a:buNone/>
            </a:pPr>
            <a:r>
              <a:rPr lang="en-US" sz="2000" dirty="0"/>
              <a:t>Figure 8-54: NATO and the Warsaw Pact represented the balance of power between the </a:t>
            </a:r>
            <a:r>
              <a:rPr lang="en-US" sz="2000" dirty="0" smtClean="0"/>
              <a:t>United States </a:t>
            </a:r>
            <a:r>
              <a:rPr lang="en-US" sz="2000" dirty="0"/>
              <a:t>and the Soviet Union. </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4.2 NATO and Warsaw Pact, 1949–1991</a:t>
            </a:r>
            <a:endParaRPr lang="en-US" altLang="en-US" dirty="0" smtClean="0"/>
          </a:p>
        </p:txBody>
      </p:sp>
      <p:pic>
        <p:nvPicPr>
          <p:cNvPr id="14338" name="Picture 2" descr="C:\Users\GEX\Desktop\IRDVD NEW\53814 Rubenstein\JPEGs\CH 8\Ch08_Labeled\TCL_12e_Figure_08_54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720"/>
          <a:stretch/>
        </p:blipFill>
        <p:spPr bwMode="auto">
          <a:xfrm>
            <a:off x="1866134" y="737929"/>
            <a:ext cx="5436445" cy="5094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990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6080933"/>
            <a:ext cx="8587670" cy="400110"/>
          </a:xfrm>
        </p:spPr>
        <p:txBody>
          <a:bodyPr/>
          <a:lstStyle/>
          <a:p>
            <a:pPr marL="0" indent="0" algn="ctr" eaLnBrk="1" hangingPunct="1">
              <a:spcBef>
                <a:spcPts val="600"/>
              </a:spcBef>
              <a:spcAft>
                <a:spcPts val="1200"/>
              </a:spcAft>
              <a:buNone/>
            </a:pPr>
            <a:r>
              <a:rPr lang="en-US" sz="2000" dirty="0"/>
              <a:t>Figure 8-55: NATO has expanded to most Warsaw Pact countries.</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4.2 NATO </a:t>
            </a:r>
            <a:r>
              <a:rPr lang="en-US" altLang="en-US" dirty="0" smtClean="0"/>
              <a:t>Post–Cold </a:t>
            </a:r>
            <a:r>
              <a:rPr lang="en-US" altLang="en-US" dirty="0"/>
              <a:t>War</a:t>
            </a:r>
            <a:endParaRPr lang="en-US" altLang="en-US" dirty="0" smtClean="0"/>
          </a:p>
        </p:txBody>
      </p:sp>
      <p:pic>
        <p:nvPicPr>
          <p:cNvPr id="15362" name="Picture 2" descr="C:\Users\GEX\Desktop\IRDVD NEW\53814 Rubenstein\JPEGs\CH 8\Ch08_Labeled\TCL_12e_Figure_08_55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909"/>
          <a:stretch/>
        </p:blipFill>
        <p:spPr bwMode="auto">
          <a:xfrm>
            <a:off x="1784412" y="753966"/>
            <a:ext cx="5575176" cy="521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990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6162576"/>
            <a:ext cx="8587670" cy="400110"/>
          </a:xfrm>
        </p:spPr>
        <p:txBody>
          <a:bodyPr/>
          <a:lstStyle/>
          <a:p>
            <a:pPr marL="0" indent="0" algn="ctr" eaLnBrk="1" hangingPunct="1">
              <a:spcBef>
                <a:spcPts val="600"/>
              </a:spcBef>
              <a:spcAft>
                <a:spcPts val="1200"/>
              </a:spcAft>
              <a:buNone/>
            </a:pPr>
            <a:r>
              <a:rPr lang="en-US" sz="2000" dirty="0"/>
              <a:t>Figure 8-56: The European Union has most recently expanded to the east.</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4.2 European Union</a:t>
            </a:r>
            <a:endParaRPr lang="en-US" altLang="en-US" dirty="0" smtClean="0"/>
          </a:p>
        </p:txBody>
      </p:sp>
      <p:pic>
        <p:nvPicPr>
          <p:cNvPr id="16386" name="Picture 2" descr="C:\Users\GEX\Desktop\IRDVD NEW\53814 Rubenstein\JPEGs\CH 8\Ch08_Labeled\TCL_12e_Figure_08_56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845"/>
          <a:stretch/>
        </p:blipFill>
        <p:spPr bwMode="auto">
          <a:xfrm>
            <a:off x="1867331" y="835755"/>
            <a:ext cx="5409338" cy="506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99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1.2 Disputed Territory</a:t>
            </a:r>
            <a:endParaRPr lang="en-US" altLang="en-US" dirty="0" smtClean="0"/>
          </a:p>
        </p:txBody>
      </p:sp>
      <p:sp>
        <p:nvSpPr>
          <p:cNvPr id="5" name="Rectangle 3"/>
          <p:cNvSpPr txBox="1">
            <a:spLocks noChangeArrowheads="1"/>
          </p:cNvSpPr>
          <p:nvPr/>
        </p:nvSpPr>
        <p:spPr bwMode="auto">
          <a:xfrm>
            <a:off x="358773" y="6211422"/>
            <a:ext cx="8562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Aft>
                <a:spcPts val="2500"/>
              </a:spcAft>
              <a:buNone/>
            </a:pPr>
            <a:r>
              <a:rPr lang="en-US" altLang="en-US" sz="1800" dirty="0"/>
              <a:t>Figure 8-4: The </a:t>
            </a:r>
            <a:r>
              <a:rPr lang="en-US" altLang="en-US" sz="1800" dirty="0" err="1"/>
              <a:t>Senkaku</a:t>
            </a:r>
            <a:r>
              <a:rPr lang="en-US" altLang="en-US" sz="1800" dirty="0"/>
              <a:t>/</a:t>
            </a:r>
            <a:r>
              <a:rPr lang="en-US" altLang="en-US" sz="1800" dirty="0" err="1"/>
              <a:t>Diaoyu</a:t>
            </a:r>
            <a:r>
              <a:rPr lang="en-US" altLang="en-US" sz="1800" dirty="0"/>
              <a:t> Islands are claimed by both China and Japan.</a:t>
            </a:r>
          </a:p>
        </p:txBody>
      </p:sp>
      <p:pic>
        <p:nvPicPr>
          <p:cNvPr id="2050" name="Picture 2" descr="C:\Users\GEX\Desktop\IRDVD NEW\53814 Rubenstein\JPEGs\CH 8\Ch08_Labeled\TCL_12e_Figure_08_04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638"/>
          <a:stretch/>
        </p:blipFill>
        <p:spPr bwMode="auto">
          <a:xfrm>
            <a:off x="1950624" y="649428"/>
            <a:ext cx="4631832" cy="5471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3436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901319"/>
            <a:ext cx="8587670" cy="707886"/>
          </a:xfrm>
        </p:spPr>
        <p:txBody>
          <a:bodyPr/>
          <a:lstStyle/>
          <a:p>
            <a:pPr marL="0" indent="0" algn="ctr" eaLnBrk="1" hangingPunct="1">
              <a:spcBef>
                <a:spcPts val="600"/>
              </a:spcBef>
              <a:spcAft>
                <a:spcPts val="1200"/>
              </a:spcAft>
              <a:buNone/>
            </a:pPr>
            <a:r>
              <a:rPr lang="en-US" sz="2000" dirty="0"/>
              <a:t>Figure 8-57: The number of terrorist attacks has increased in the last decade, especially in Iraq, Afghanistan, Pakistan, Nigeria, and Syria.</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4.3 International Terrorist Attacks </a:t>
            </a:r>
            <a:endParaRPr lang="en-US" altLang="en-US" dirty="0" smtClean="0"/>
          </a:p>
        </p:txBody>
      </p:sp>
      <p:pic>
        <p:nvPicPr>
          <p:cNvPr id="17410" name="Picture 2" descr="C:\Users\GEX\Desktop\IRDVD NEW\53814 Rubenstein\JPEGs\CH 8\Ch08_Labeled\TCL_12e_Figure_08_57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826"/>
          <a:stretch/>
        </p:blipFill>
        <p:spPr bwMode="auto">
          <a:xfrm>
            <a:off x="304800" y="1047750"/>
            <a:ext cx="8534400" cy="434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990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819676"/>
            <a:ext cx="8587670" cy="677108"/>
          </a:xfrm>
        </p:spPr>
        <p:txBody>
          <a:bodyPr/>
          <a:lstStyle/>
          <a:p>
            <a:pPr marL="0" indent="0" algn="ctr" eaLnBrk="1" hangingPunct="1">
              <a:spcBef>
                <a:spcPts val="600"/>
              </a:spcBef>
              <a:spcAft>
                <a:spcPts val="1200"/>
              </a:spcAft>
              <a:buNone/>
            </a:pPr>
            <a:r>
              <a:rPr lang="en-US" sz="1900" dirty="0"/>
              <a:t>Figure 8-58: The number of deaths from terrorist attacks has also increased in the last decade, especially in Iraq, Afghanistan, Pakistan, Nigeria, and Syria.</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4.3 Deaths from International Terrorism</a:t>
            </a:r>
            <a:endParaRPr lang="en-US" altLang="en-US" dirty="0" smtClean="0"/>
          </a:p>
        </p:txBody>
      </p:sp>
      <p:pic>
        <p:nvPicPr>
          <p:cNvPr id="18434" name="Picture 2" descr="C:\Users\GEX\Desktop\IRDVD NEW\53814 Rubenstein\JPEGs\CH 8\Ch08_Labeled\TCL_12e_Figure_08_58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533"/>
          <a:stretch/>
        </p:blipFill>
        <p:spPr bwMode="auto">
          <a:xfrm>
            <a:off x="304800" y="1152525"/>
            <a:ext cx="8534400"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3990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819676"/>
            <a:ext cx="8587670" cy="677108"/>
          </a:xfrm>
        </p:spPr>
        <p:txBody>
          <a:bodyPr/>
          <a:lstStyle/>
          <a:p>
            <a:pPr marL="0" indent="0" algn="ctr" eaLnBrk="1" hangingPunct="1">
              <a:spcBef>
                <a:spcPts val="600"/>
              </a:spcBef>
              <a:spcAft>
                <a:spcPts val="1200"/>
              </a:spcAft>
              <a:buNone/>
            </a:pPr>
            <a:r>
              <a:rPr lang="en-US" sz="1900" dirty="0"/>
              <a:t>Figure 8-60: The attacks of September 11, </a:t>
            </a:r>
            <a:r>
              <a:rPr lang="en-US" sz="1900" dirty="0" smtClean="0"/>
              <a:t>2001, </a:t>
            </a:r>
            <a:r>
              <a:rPr lang="en-US" sz="1900" dirty="0"/>
              <a:t>were the </a:t>
            </a:r>
            <a:r>
              <a:rPr lang="en-US" sz="1900" dirty="0" smtClean="0"/>
              <a:t>most </a:t>
            </a:r>
            <a:r>
              <a:rPr lang="en-US" sz="1900" dirty="0"/>
              <a:t>dramatic and deadly attacks on Americans.</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4.3 September 11, </a:t>
            </a:r>
            <a:r>
              <a:rPr lang="en-US" altLang="en-US" dirty="0" smtClean="0"/>
              <a:t>2001, </a:t>
            </a:r>
            <a:r>
              <a:rPr lang="en-US" altLang="en-US" dirty="0"/>
              <a:t>Terrorism</a:t>
            </a:r>
            <a:endParaRPr lang="en-US" altLang="en-US" dirty="0" smtClean="0"/>
          </a:p>
        </p:txBody>
      </p:sp>
      <p:pic>
        <p:nvPicPr>
          <p:cNvPr id="19458" name="Picture 2" descr="C:\Users\GEX\Desktop\IRDVD NEW\53814 Rubenstein\JPEGs\CH 8\Ch08_Labeled\TCL_12e_Figure_08_60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224" y="941388"/>
            <a:ext cx="6665552" cy="480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9481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708430"/>
            <a:ext cx="8229600" cy="6093976"/>
          </a:xfrm>
        </p:spPr>
        <p:txBody>
          <a:bodyPr/>
          <a:lstStyle/>
          <a:p>
            <a:pPr marL="0" indent="0" eaLnBrk="1" hangingPunct="1">
              <a:spcBef>
                <a:spcPts val="600"/>
              </a:spcBef>
              <a:spcAft>
                <a:spcPts val="1200"/>
              </a:spcAft>
              <a:buNone/>
            </a:pPr>
            <a:r>
              <a:rPr lang="en-US" altLang="en-US" sz="3000" dirty="0"/>
              <a:t>Al-Qaeda</a:t>
            </a:r>
          </a:p>
          <a:p>
            <a:pPr eaLnBrk="1" hangingPunct="1">
              <a:spcBef>
                <a:spcPts val="600"/>
              </a:spcBef>
              <a:spcAft>
                <a:spcPts val="1200"/>
              </a:spcAft>
            </a:pPr>
            <a:r>
              <a:rPr lang="en-US" altLang="en-US" sz="3000" dirty="0"/>
              <a:t>Founded by Osama bin Laden</a:t>
            </a:r>
          </a:p>
          <a:p>
            <a:pPr eaLnBrk="1" hangingPunct="1">
              <a:spcBef>
                <a:spcPts val="600"/>
              </a:spcBef>
              <a:spcAft>
                <a:spcPts val="1200"/>
              </a:spcAft>
            </a:pPr>
            <a:r>
              <a:rPr lang="en-US" altLang="en-US" sz="3000" dirty="0"/>
              <a:t>Several attacks against </a:t>
            </a:r>
            <a:r>
              <a:rPr lang="en-US" altLang="en-US" sz="3000" dirty="0" smtClean="0"/>
              <a:t>U.S., </a:t>
            </a:r>
            <a:r>
              <a:rPr lang="en-US" altLang="en-US" sz="3000" dirty="0"/>
              <a:t>including 9/11</a:t>
            </a:r>
          </a:p>
          <a:p>
            <a:pPr marL="0" indent="0" eaLnBrk="1" hangingPunct="1">
              <a:spcBef>
                <a:spcPts val="600"/>
              </a:spcBef>
              <a:spcAft>
                <a:spcPts val="1200"/>
              </a:spcAft>
              <a:buNone/>
            </a:pPr>
            <a:r>
              <a:rPr lang="en-US" altLang="en-US" sz="3000" dirty="0"/>
              <a:t>Islamic State (ISIS/ISIL)</a:t>
            </a:r>
          </a:p>
          <a:p>
            <a:pPr eaLnBrk="1" hangingPunct="1">
              <a:spcBef>
                <a:spcPts val="600"/>
              </a:spcBef>
              <a:spcAft>
                <a:spcPts val="1200"/>
              </a:spcAft>
            </a:pPr>
            <a:r>
              <a:rPr lang="en-US" altLang="en-US" sz="3000" dirty="0"/>
              <a:t>Branched from Al-Qaeda</a:t>
            </a:r>
          </a:p>
          <a:p>
            <a:pPr eaLnBrk="1" hangingPunct="1">
              <a:spcBef>
                <a:spcPts val="600"/>
              </a:spcBef>
              <a:spcAft>
                <a:spcPts val="1200"/>
              </a:spcAft>
            </a:pPr>
            <a:r>
              <a:rPr lang="en-US" altLang="en-US" sz="3000" dirty="0"/>
              <a:t>Controls territory in Iraq and Syria</a:t>
            </a:r>
          </a:p>
          <a:p>
            <a:pPr marL="0" indent="0" eaLnBrk="1" hangingPunct="1">
              <a:spcBef>
                <a:spcPts val="600"/>
              </a:spcBef>
              <a:spcAft>
                <a:spcPts val="1200"/>
              </a:spcAft>
              <a:buNone/>
            </a:pPr>
            <a:r>
              <a:rPr lang="en-US" altLang="en-US" sz="3000" dirty="0"/>
              <a:t>Boko Haram</a:t>
            </a:r>
          </a:p>
          <a:p>
            <a:pPr eaLnBrk="1" hangingPunct="1">
              <a:spcBef>
                <a:spcPts val="600"/>
              </a:spcBef>
              <a:spcAft>
                <a:spcPts val="1200"/>
              </a:spcAft>
            </a:pPr>
            <a:r>
              <a:rPr lang="en-US" altLang="en-US" sz="3000" dirty="0"/>
              <a:t>Northern Nigeria</a:t>
            </a:r>
          </a:p>
          <a:p>
            <a:pPr eaLnBrk="1" hangingPunct="1">
              <a:spcBef>
                <a:spcPts val="600"/>
              </a:spcBef>
              <a:spcAft>
                <a:spcPts val="1200"/>
              </a:spcAft>
            </a:pPr>
            <a:r>
              <a:rPr lang="en-US" altLang="en-US" sz="3000" dirty="0"/>
              <a:t>Allied with Islamic State</a:t>
            </a:r>
          </a:p>
        </p:txBody>
      </p:sp>
      <p:sp>
        <p:nvSpPr>
          <p:cNvPr id="5"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4.4 Terrorist Organizations</a:t>
            </a:r>
            <a:endParaRPr lang="en-US" altLang="en-US" dirty="0" smtClean="0"/>
          </a:p>
        </p:txBody>
      </p:sp>
    </p:spTree>
    <p:extLst>
      <p:ext uri="{BB962C8B-B14F-4D97-AF65-F5344CB8AC3E}">
        <p14:creationId xmlns:p14="http://schemas.microsoft.com/office/powerpoint/2010/main" val="28483658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819676"/>
            <a:ext cx="8587670" cy="677108"/>
          </a:xfrm>
        </p:spPr>
        <p:txBody>
          <a:bodyPr/>
          <a:lstStyle/>
          <a:p>
            <a:pPr marL="0" indent="0" algn="ctr" eaLnBrk="1" hangingPunct="1">
              <a:spcBef>
                <a:spcPts val="600"/>
              </a:spcBef>
              <a:spcAft>
                <a:spcPts val="1200"/>
              </a:spcAft>
              <a:buNone/>
            </a:pPr>
            <a:r>
              <a:rPr lang="en-US" sz="1900" dirty="0"/>
              <a:t>Figure 8-61: A branch of Al-Qaeda controls parts of </a:t>
            </a:r>
            <a:r>
              <a:rPr lang="en-US" sz="1900" dirty="0" smtClean="0"/>
              <a:t/>
            </a:r>
            <a:br>
              <a:rPr lang="en-US" sz="1900" dirty="0" smtClean="0"/>
            </a:br>
            <a:r>
              <a:rPr lang="en-US" sz="1900" dirty="0" smtClean="0"/>
              <a:t>Yemen </a:t>
            </a:r>
            <a:r>
              <a:rPr lang="en-US" sz="1900" dirty="0"/>
              <a:t>in a complex civil war there. </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4.4 Al-Qaeda in Yemen</a:t>
            </a:r>
            <a:endParaRPr lang="en-US" altLang="en-US" dirty="0" smtClean="0"/>
          </a:p>
        </p:txBody>
      </p:sp>
      <p:pic>
        <p:nvPicPr>
          <p:cNvPr id="20482" name="Picture 2" descr="C:\Users\GEX\Desktop\IRDVD NEW\53814 Rubenstein\JPEGs\CH 8\Ch08_Labeled\TCL_12e_Figure_08_61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714"/>
          <a:stretch/>
        </p:blipFill>
        <p:spPr bwMode="auto">
          <a:xfrm>
            <a:off x="1593128" y="700430"/>
            <a:ext cx="5957743" cy="498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137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819676"/>
            <a:ext cx="8587670" cy="677108"/>
          </a:xfrm>
        </p:spPr>
        <p:txBody>
          <a:bodyPr/>
          <a:lstStyle/>
          <a:p>
            <a:pPr marL="0" indent="0" algn="ctr" eaLnBrk="1" hangingPunct="1">
              <a:spcBef>
                <a:spcPts val="600"/>
              </a:spcBef>
              <a:spcAft>
                <a:spcPts val="1200"/>
              </a:spcAft>
              <a:buNone/>
            </a:pPr>
            <a:r>
              <a:rPr lang="en-US" sz="1900" dirty="0"/>
              <a:t>Figure 8-64: The Islamic State controls much of </a:t>
            </a:r>
            <a:r>
              <a:rPr lang="en-US" sz="1900" dirty="0" smtClean="0"/>
              <a:t/>
            </a:r>
            <a:br>
              <a:rPr lang="en-US" sz="1900" dirty="0" smtClean="0"/>
            </a:br>
            <a:r>
              <a:rPr lang="en-US" sz="1900" dirty="0" smtClean="0"/>
              <a:t>eastern </a:t>
            </a:r>
            <a:r>
              <a:rPr lang="en-US" sz="1900" dirty="0"/>
              <a:t>Syria and portions of western Iraq.</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4.4 Islamic State</a:t>
            </a:r>
            <a:endParaRPr lang="en-US" altLang="en-US" dirty="0" smtClean="0"/>
          </a:p>
        </p:txBody>
      </p:sp>
      <p:pic>
        <p:nvPicPr>
          <p:cNvPr id="21506" name="Picture 2" descr="C:\Users\GEX\Desktop\IRDVD NEW\53814 Rubenstein\JPEGs\CH 8\Ch08_Labeled\TCL_12e_Figure_08_64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686"/>
          <a:stretch/>
        </p:blipFill>
        <p:spPr bwMode="auto">
          <a:xfrm>
            <a:off x="667078" y="704539"/>
            <a:ext cx="7809843" cy="514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137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708430"/>
            <a:ext cx="8229600" cy="2631490"/>
          </a:xfrm>
        </p:spPr>
        <p:txBody>
          <a:bodyPr/>
          <a:lstStyle/>
          <a:p>
            <a:pPr marL="0" indent="0" eaLnBrk="1" hangingPunct="1">
              <a:spcBef>
                <a:spcPts val="600"/>
              </a:spcBef>
              <a:spcAft>
                <a:spcPts val="1200"/>
              </a:spcAft>
              <a:buNone/>
            </a:pPr>
            <a:r>
              <a:rPr lang="en-US" altLang="en-US" sz="3000" dirty="0"/>
              <a:t>States may support terrorism: </a:t>
            </a:r>
          </a:p>
          <a:p>
            <a:pPr eaLnBrk="1" hangingPunct="1">
              <a:spcBef>
                <a:spcPts val="600"/>
              </a:spcBef>
              <a:spcAft>
                <a:spcPts val="1200"/>
              </a:spcAft>
            </a:pPr>
            <a:r>
              <a:rPr lang="en-US" altLang="en-US" sz="3000" dirty="0"/>
              <a:t>Sanctuary for terrorists: Pakistan</a:t>
            </a:r>
          </a:p>
          <a:p>
            <a:pPr eaLnBrk="1" hangingPunct="1">
              <a:spcBef>
                <a:spcPts val="600"/>
              </a:spcBef>
              <a:spcAft>
                <a:spcPts val="1200"/>
              </a:spcAft>
            </a:pPr>
            <a:r>
              <a:rPr lang="en-US" altLang="en-US" sz="3000" dirty="0"/>
              <a:t>Supplying terrorists: Iraq and Iran</a:t>
            </a:r>
          </a:p>
          <a:p>
            <a:pPr eaLnBrk="1" hangingPunct="1">
              <a:spcBef>
                <a:spcPts val="600"/>
              </a:spcBef>
              <a:spcAft>
                <a:spcPts val="1200"/>
              </a:spcAft>
            </a:pPr>
            <a:r>
              <a:rPr lang="en-US" altLang="en-US" sz="3000" dirty="0"/>
              <a:t>Sponsoring terror attacks: Libya</a:t>
            </a:r>
          </a:p>
        </p:txBody>
      </p:sp>
      <p:sp>
        <p:nvSpPr>
          <p:cNvPr id="5" name="Rectangle 3"/>
          <p:cNvSpPr txBox="1">
            <a:spLocks noChangeArrowheads="1"/>
          </p:cNvSpPr>
          <p:nvPr/>
        </p:nvSpPr>
        <p:spPr bwMode="auto">
          <a:xfrm>
            <a:off x="0" y="-16163"/>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4.5 State Support for Terrorism</a:t>
            </a:r>
            <a:endParaRPr lang="en-US" altLang="en-US" dirty="0" smtClean="0"/>
          </a:p>
        </p:txBody>
      </p:sp>
    </p:spTree>
    <p:extLst>
      <p:ext uri="{BB962C8B-B14F-4D97-AF65-F5344CB8AC3E}">
        <p14:creationId xmlns:p14="http://schemas.microsoft.com/office/powerpoint/2010/main" val="24699803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819676"/>
            <a:ext cx="8587670" cy="677108"/>
          </a:xfrm>
        </p:spPr>
        <p:txBody>
          <a:bodyPr/>
          <a:lstStyle/>
          <a:p>
            <a:pPr marL="0" indent="0" algn="ctr">
              <a:buNone/>
            </a:pPr>
            <a:r>
              <a:rPr lang="en-US" sz="1900" dirty="0"/>
              <a:t>Figure 8-65: Osama bin Laden lived in this compound in Abbottabad, Pakistan for many years, only 6 km (4 mi) from the Pakistan Military Academy.</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4.5 Osama bin Laden’s Compound</a:t>
            </a:r>
            <a:endParaRPr lang="en-US" altLang="en-US" dirty="0" smtClean="0"/>
          </a:p>
        </p:txBody>
      </p:sp>
      <p:pic>
        <p:nvPicPr>
          <p:cNvPr id="22530" name="Picture 2" descr="C:\Users\GEX\Desktop\IRDVD NEW\53814 Rubenstein\JPEGs\CH 8\Ch08_Labeled\TCL_12e_Figure_08_65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980" y="687903"/>
            <a:ext cx="7488040" cy="4996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9143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4" y="5738033"/>
            <a:ext cx="8587670" cy="969496"/>
          </a:xfrm>
        </p:spPr>
        <p:txBody>
          <a:bodyPr/>
          <a:lstStyle/>
          <a:p>
            <a:pPr marL="0" indent="0" algn="ctr" eaLnBrk="1" hangingPunct="1">
              <a:spcBef>
                <a:spcPts val="600"/>
              </a:spcBef>
              <a:spcAft>
                <a:spcPts val="1200"/>
              </a:spcAft>
              <a:buNone/>
            </a:pPr>
            <a:r>
              <a:rPr lang="en-US" sz="1900" dirty="0"/>
              <a:t>Figure 8-67: Iran has insisted on its right to develop nuclear power, but several countries including the United States are concerned the program includes building nuclear weapons.</a:t>
            </a:r>
          </a:p>
        </p:txBody>
      </p:sp>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4.5 Iran’s Nuclear Facilities</a:t>
            </a:r>
            <a:endParaRPr lang="en-US" altLang="en-US" dirty="0" smtClean="0"/>
          </a:p>
        </p:txBody>
      </p:sp>
      <p:pic>
        <p:nvPicPr>
          <p:cNvPr id="23554" name="Picture 2" descr="C:\Users\GEX\Desktop\IRDVD NEW\53814 Rubenstein\JPEGs\CH 8\Ch08_Labeled\TCL_12e_Figure_08_67_L.jpg"/>
          <p:cNvPicPr>
            <a:picLocks noChangeAspect="1" noChangeArrowheads="1"/>
          </p:cNvPicPr>
          <p:nvPr/>
        </p:nvPicPr>
        <p:blipFill rotWithShape="1">
          <a:blip r:embed="rId3">
            <a:extLst>
              <a:ext uri="{28A0092B-C50C-407E-A947-70E740481C1C}">
                <a14:useLocalDpi xmlns:a14="http://schemas.microsoft.com/office/drawing/2010/main" val="0"/>
              </a:ext>
            </a:extLst>
          </a:blip>
          <a:srcRect b="2676"/>
          <a:stretch/>
        </p:blipFill>
        <p:spPr bwMode="auto">
          <a:xfrm>
            <a:off x="1359826" y="704540"/>
            <a:ext cx="6599687" cy="507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9143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6162"/>
            <a:ext cx="9144000" cy="584776"/>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dirty="0"/>
              <a:t>Chapter </a:t>
            </a:r>
            <a:r>
              <a:rPr lang="en-US" dirty="0" smtClean="0"/>
              <a:t>8 End</a:t>
            </a:r>
            <a:endParaRPr lang="en-US" altLang="en-US" dirty="0" smtClean="0"/>
          </a:p>
        </p:txBody>
      </p:sp>
      <p:pic>
        <p:nvPicPr>
          <p:cNvPr id="24578" name="Picture 2" descr="C:\Users\GEX\Desktop\IRDVD NEW\53814 Rubenstein\JPEGs\CH 8\Ch08_Labeled\TCL_12e_ChOpener_08_00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92175"/>
            <a:ext cx="8534400" cy="493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08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1.2 Western Sahara</a:t>
            </a:r>
            <a:endParaRPr lang="en-US" altLang="en-US" dirty="0" smtClean="0"/>
          </a:p>
        </p:txBody>
      </p:sp>
      <p:sp>
        <p:nvSpPr>
          <p:cNvPr id="3" name="Rectangle 3"/>
          <p:cNvSpPr txBox="1">
            <a:spLocks noChangeArrowheads="1"/>
          </p:cNvSpPr>
          <p:nvPr/>
        </p:nvSpPr>
        <p:spPr bwMode="auto">
          <a:xfrm>
            <a:off x="358773" y="5776370"/>
            <a:ext cx="85629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spcAft>
                <a:spcPts val="2500"/>
              </a:spcAft>
              <a:buNone/>
            </a:pPr>
            <a:r>
              <a:rPr lang="en-US" sz="1800" dirty="0"/>
              <a:t>Figure 8-6: Western Sahara is claimed by Morocco, which controls most of the territory. The </a:t>
            </a:r>
            <a:r>
              <a:rPr lang="en-US" sz="1800" dirty="0" err="1"/>
              <a:t>Polisario</a:t>
            </a:r>
            <a:r>
              <a:rPr lang="en-US" sz="1800" dirty="0"/>
              <a:t> Front controls the far eastern portion, behind a sand berm built by the Moroccan government.</a:t>
            </a:r>
          </a:p>
        </p:txBody>
      </p:sp>
      <p:pic>
        <p:nvPicPr>
          <p:cNvPr id="3074" name="Picture 2" descr="C:\Users\GEX\Desktop\IRDVD NEW\53814 Rubenstein\JPEGs\CH 8\Ch08_Labeled\TCL_12e_Figure_08_06_L.jpg"/>
          <p:cNvPicPr>
            <a:picLocks noChangeAspect="1" noChangeArrowheads="1"/>
          </p:cNvPicPr>
          <p:nvPr/>
        </p:nvPicPr>
        <p:blipFill rotWithShape="1">
          <a:blip r:embed="rId3">
            <a:extLst>
              <a:ext uri="{28A0092B-C50C-407E-A947-70E740481C1C}">
                <a14:useLocalDpi xmlns:a14="http://schemas.microsoft.com/office/drawing/2010/main" val="0"/>
              </a:ext>
            </a:extLst>
          </a:blip>
          <a:srcRect b="3874"/>
          <a:stretch/>
        </p:blipFill>
        <p:spPr bwMode="auto">
          <a:xfrm>
            <a:off x="321129" y="1165225"/>
            <a:ext cx="8534400" cy="39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554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58775" y="1286985"/>
            <a:ext cx="8540296" cy="4693593"/>
          </a:xfrm>
        </p:spPr>
        <p:txBody>
          <a:bodyPr/>
          <a:lstStyle/>
          <a:p>
            <a:pPr marL="0" indent="0" eaLnBrk="1" hangingPunct="1">
              <a:spcBef>
                <a:spcPts val="600"/>
              </a:spcBef>
              <a:spcAft>
                <a:spcPts val="1200"/>
              </a:spcAft>
              <a:buNone/>
            </a:pPr>
            <a:r>
              <a:rPr lang="en-US" altLang="en-US" dirty="0"/>
              <a:t>2.1 Development of States </a:t>
            </a:r>
          </a:p>
          <a:p>
            <a:pPr marL="0" indent="0" eaLnBrk="1" hangingPunct="1">
              <a:spcBef>
                <a:spcPts val="600"/>
              </a:spcBef>
              <a:spcAft>
                <a:spcPts val="1200"/>
              </a:spcAft>
              <a:buNone/>
            </a:pPr>
            <a:r>
              <a:rPr lang="en-US" altLang="en-US" dirty="0"/>
              <a:t>2.2 Nation-States and Multinational States</a:t>
            </a:r>
          </a:p>
          <a:p>
            <a:pPr marL="0" indent="0" eaLnBrk="1" hangingPunct="1">
              <a:spcBef>
                <a:spcPts val="600"/>
              </a:spcBef>
              <a:spcAft>
                <a:spcPts val="1200"/>
              </a:spcAft>
              <a:buNone/>
            </a:pPr>
            <a:r>
              <a:rPr lang="en-US" altLang="en-US" dirty="0"/>
              <a:t>2.3 Russia: The Largest Multiethnic State</a:t>
            </a:r>
          </a:p>
          <a:p>
            <a:pPr marL="692150" indent="-692150" eaLnBrk="1" hangingPunct="1">
              <a:spcBef>
                <a:spcPts val="600"/>
              </a:spcBef>
              <a:spcAft>
                <a:spcPts val="1200"/>
              </a:spcAft>
              <a:buNone/>
            </a:pPr>
            <a:r>
              <a:rPr lang="en-US" altLang="en-US" dirty="0"/>
              <a:t>2.4 Nation-States in the Former Soviet Union</a:t>
            </a:r>
          </a:p>
          <a:p>
            <a:pPr marL="0" indent="0" eaLnBrk="1" hangingPunct="1">
              <a:spcBef>
                <a:spcPts val="600"/>
              </a:spcBef>
              <a:spcAft>
                <a:spcPts val="1200"/>
              </a:spcAft>
              <a:buNone/>
            </a:pPr>
            <a:r>
              <a:rPr lang="en-US" altLang="en-US" dirty="0"/>
              <a:t>2.5 Colonies</a:t>
            </a:r>
          </a:p>
          <a:p>
            <a:pPr marL="0" indent="0" eaLnBrk="1" hangingPunct="1">
              <a:spcBef>
                <a:spcPts val="600"/>
              </a:spcBef>
              <a:spcAft>
                <a:spcPts val="1200"/>
              </a:spcAft>
              <a:buNone/>
            </a:pPr>
            <a:endParaRPr lang="en-US" altLang="en-US" dirty="0"/>
          </a:p>
        </p:txBody>
      </p:sp>
      <p:sp>
        <p:nvSpPr>
          <p:cNvPr id="5" name="Rectangle 3"/>
          <p:cNvSpPr txBox="1">
            <a:spLocks noChangeArrowheads="1"/>
          </p:cNvSpPr>
          <p:nvPr/>
        </p:nvSpPr>
        <p:spPr bwMode="auto">
          <a:xfrm>
            <a:off x="0" y="-8385"/>
            <a:ext cx="9144000" cy="1077218"/>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Key Issue 2: Why Are Nation-States Difficult to Create?</a:t>
            </a:r>
            <a:endParaRPr lang="en-US" altLang="en-US" dirty="0" smtClean="0"/>
          </a:p>
        </p:txBody>
      </p:sp>
    </p:spTree>
    <p:extLst>
      <p:ext uri="{BB962C8B-B14F-4D97-AF65-F5344CB8AC3E}">
        <p14:creationId xmlns:p14="http://schemas.microsoft.com/office/powerpoint/2010/main" val="23115537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6162"/>
            <a:ext cx="9144000" cy="584775"/>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45720" numCol="1" anchor="ctr" anchorCtr="0" compatLnSpc="1">
            <a:prstTxWarp prst="textNoShape">
              <a:avLst/>
            </a:prstTxWarp>
            <a:spAutoFit/>
          </a:bodyPr>
          <a:lstStyle>
            <a:lvl1pPr algn="l" rtl="0" eaLnBrk="0" fontAlgn="base" hangingPunct="0">
              <a:spcBef>
                <a:spcPct val="50000"/>
              </a:spcBef>
              <a:spcAft>
                <a:spcPct val="0"/>
              </a:spcAft>
              <a:defRPr sz="3200" b="1">
                <a:solidFill>
                  <a:schemeClr val="bg1"/>
                </a:solidFill>
                <a:latin typeface="+mj-lt"/>
                <a:ea typeface="MS PGothic" panose="020B0600070205080204" pitchFamily="34" charset="-128"/>
                <a:cs typeface="+mj-cs"/>
              </a:defRPr>
            </a:lvl1pPr>
            <a:lvl2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2pPr>
            <a:lvl3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3pPr>
            <a:lvl4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4pPr>
            <a:lvl5pPr algn="l" rtl="0" eaLnBrk="0" fontAlgn="base" hangingPunct="0">
              <a:spcBef>
                <a:spcPct val="50000"/>
              </a:spcBef>
              <a:spcAft>
                <a:spcPct val="0"/>
              </a:spcAft>
              <a:defRPr sz="3200" b="1">
                <a:solidFill>
                  <a:schemeClr val="bg1"/>
                </a:solidFill>
                <a:latin typeface="Arial" charset="0"/>
                <a:ea typeface="MS PGothic" panose="020B0600070205080204" pitchFamily="34" charset="-128"/>
                <a:cs typeface="Times New Roman" charset="0"/>
              </a:defRPr>
            </a:lvl5pPr>
            <a:lvl6pPr marL="457189" algn="l" rtl="0" fontAlgn="base">
              <a:spcBef>
                <a:spcPct val="50000"/>
              </a:spcBef>
              <a:spcAft>
                <a:spcPct val="0"/>
              </a:spcAft>
              <a:defRPr sz="3200" b="1">
                <a:solidFill>
                  <a:schemeClr val="bg1"/>
                </a:solidFill>
                <a:latin typeface="Arial" charset="0"/>
                <a:ea typeface="Times New Roman" charset="0"/>
                <a:cs typeface="Times New Roman" charset="0"/>
              </a:defRPr>
            </a:lvl6pPr>
            <a:lvl7pPr marL="914377" algn="l" rtl="0" fontAlgn="base">
              <a:spcBef>
                <a:spcPct val="50000"/>
              </a:spcBef>
              <a:spcAft>
                <a:spcPct val="0"/>
              </a:spcAft>
              <a:defRPr sz="3200" b="1">
                <a:solidFill>
                  <a:schemeClr val="bg1"/>
                </a:solidFill>
                <a:latin typeface="Arial" charset="0"/>
                <a:ea typeface="Times New Roman" charset="0"/>
                <a:cs typeface="Times New Roman" charset="0"/>
              </a:defRPr>
            </a:lvl7pPr>
            <a:lvl8pPr marL="1371566" algn="l" rtl="0" fontAlgn="base">
              <a:spcBef>
                <a:spcPct val="50000"/>
              </a:spcBef>
              <a:spcAft>
                <a:spcPct val="0"/>
              </a:spcAft>
              <a:defRPr sz="3200" b="1">
                <a:solidFill>
                  <a:schemeClr val="bg1"/>
                </a:solidFill>
                <a:latin typeface="Arial" charset="0"/>
                <a:ea typeface="Times New Roman" charset="0"/>
                <a:cs typeface="Times New Roman" charset="0"/>
              </a:defRPr>
            </a:lvl8pPr>
            <a:lvl9pPr marL="1828754" algn="l" rtl="0" fontAlgn="base">
              <a:spcBef>
                <a:spcPct val="50000"/>
              </a:spcBef>
              <a:spcAft>
                <a:spcPct val="0"/>
              </a:spcAft>
              <a:defRPr sz="3200" b="1">
                <a:solidFill>
                  <a:schemeClr val="bg1"/>
                </a:solidFill>
                <a:latin typeface="Arial" charset="0"/>
                <a:ea typeface="Times New Roman" charset="0"/>
                <a:cs typeface="Times New Roman" charset="0"/>
              </a:defRPr>
            </a:lvl9pPr>
          </a:lstStyle>
          <a:p>
            <a:r>
              <a:rPr lang="en-US" altLang="en-US" dirty="0"/>
              <a:t>2.1 Development of States</a:t>
            </a:r>
            <a:endParaRPr lang="en-US" altLang="en-US" dirty="0" smtClean="0"/>
          </a:p>
        </p:txBody>
      </p:sp>
      <p:sp>
        <p:nvSpPr>
          <p:cNvPr id="6" name="Rectangle 3"/>
          <p:cNvSpPr txBox="1">
            <a:spLocks noChangeArrowheads="1"/>
          </p:cNvSpPr>
          <p:nvPr/>
        </p:nvSpPr>
        <p:spPr bwMode="auto">
          <a:xfrm>
            <a:off x="358773" y="708430"/>
            <a:ext cx="8562975" cy="324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891" indent="-342891"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1pPr>
            <a:lvl2pPr marL="742932" indent="-285744"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160"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4pPr>
            <a:lvl5pPr marL="2057349" indent="-228594" algn="l" rtl="0" eaLnBrk="0" fontAlgn="base" hangingPunct="0">
              <a:spcBef>
                <a:spcPct val="20000"/>
              </a:spcBef>
              <a:spcAft>
                <a:spcPct val="0"/>
              </a:spcAft>
              <a:buChar char="»"/>
              <a:defRPr sz="2000">
                <a:solidFill>
                  <a:schemeClr val="tx1"/>
                </a:solidFill>
                <a:latin typeface="+mn-lt"/>
                <a:ea typeface="Geneva" pitchFamily="-106" charset="-128"/>
                <a:cs typeface="Geneva" charset="0"/>
              </a:defRPr>
            </a:lvl5pPr>
            <a:lvl6pPr marL="2514537" indent="-228594" algn="l" rtl="0" fontAlgn="base">
              <a:spcBef>
                <a:spcPct val="20000"/>
              </a:spcBef>
              <a:spcAft>
                <a:spcPct val="0"/>
              </a:spcAft>
              <a:buChar char="»"/>
              <a:defRPr sz="2000">
                <a:solidFill>
                  <a:schemeClr val="tx1"/>
                </a:solidFill>
                <a:latin typeface="+mn-lt"/>
                <a:ea typeface="ＭＳ Ｐゴシック" charset="-128"/>
              </a:defRPr>
            </a:lvl6pPr>
            <a:lvl7pPr marL="2971726" indent="-228594" algn="l" rtl="0" fontAlgn="base">
              <a:spcBef>
                <a:spcPct val="20000"/>
              </a:spcBef>
              <a:spcAft>
                <a:spcPct val="0"/>
              </a:spcAft>
              <a:buChar char="»"/>
              <a:defRPr sz="2000">
                <a:solidFill>
                  <a:schemeClr val="tx1"/>
                </a:solidFill>
                <a:latin typeface="+mn-lt"/>
                <a:ea typeface="ＭＳ Ｐゴシック" charset="-128"/>
              </a:defRPr>
            </a:lvl7pPr>
            <a:lvl8pPr marL="3428914" indent="-228594" algn="l" rtl="0" fontAlgn="base">
              <a:spcBef>
                <a:spcPct val="20000"/>
              </a:spcBef>
              <a:spcAft>
                <a:spcPct val="0"/>
              </a:spcAft>
              <a:buChar char="»"/>
              <a:defRPr sz="2000">
                <a:solidFill>
                  <a:schemeClr val="tx1"/>
                </a:solidFill>
                <a:latin typeface="+mn-lt"/>
                <a:ea typeface="ＭＳ Ｐゴシック" charset="-128"/>
              </a:defRPr>
            </a:lvl8pPr>
            <a:lvl9pPr marL="3886103" indent="-228594" algn="l" rtl="0" fontAlgn="base">
              <a:spcBef>
                <a:spcPct val="20000"/>
              </a:spcBef>
              <a:spcAft>
                <a:spcPct val="0"/>
              </a:spcAft>
              <a:buChar char="»"/>
              <a:defRPr sz="2000">
                <a:solidFill>
                  <a:schemeClr val="tx1"/>
                </a:solidFill>
                <a:latin typeface="+mn-lt"/>
                <a:ea typeface="ＭＳ Ｐゴシック" charset="-128"/>
              </a:defRPr>
            </a:lvl9pPr>
          </a:lstStyle>
          <a:p>
            <a:pPr marL="0" indent="0" eaLnBrk="1" hangingPunct="1">
              <a:spcBef>
                <a:spcPts val="600"/>
              </a:spcBef>
              <a:spcAft>
                <a:spcPts val="1200"/>
              </a:spcAft>
              <a:buNone/>
            </a:pPr>
            <a:r>
              <a:rPr lang="en-US" altLang="en-US" dirty="0"/>
              <a:t>Nation-state: ethnicity with sovereign territory </a:t>
            </a:r>
          </a:p>
          <a:p>
            <a:pPr eaLnBrk="1" hangingPunct="1">
              <a:spcBef>
                <a:spcPts val="600"/>
              </a:spcBef>
              <a:spcAft>
                <a:spcPts val="1200"/>
              </a:spcAft>
            </a:pPr>
            <a:r>
              <a:rPr lang="en-US" altLang="en-US" dirty="0"/>
              <a:t>Ancient states: Fertile Crescent city-states</a:t>
            </a:r>
          </a:p>
          <a:p>
            <a:pPr eaLnBrk="1" hangingPunct="1">
              <a:spcBef>
                <a:spcPts val="600"/>
              </a:spcBef>
              <a:spcAft>
                <a:spcPts val="1200"/>
              </a:spcAft>
            </a:pPr>
            <a:r>
              <a:rPr lang="en-US" altLang="en-US" dirty="0"/>
              <a:t>Medieval states: European realms</a:t>
            </a:r>
          </a:p>
          <a:p>
            <a:pPr eaLnBrk="1" hangingPunct="1">
              <a:spcBef>
                <a:spcPts val="600"/>
              </a:spcBef>
              <a:spcAft>
                <a:spcPts val="1200"/>
              </a:spcAft>
            </a:pPr>
            <a:r>
              <a:rPr lang="en-US" altLang="en-US" dirty="0"/>
              <a:t>Twentieth-century Europe: boundaries matched to ethnicities</a:t>
            </a:r>
          </a:p>
        </p:txBody>
      </p:sp>
    </p:spTree>
    <p:extLst>
      <p:ext uri="{BB962C8B-B14F-4D97-AF65-F5344CB8AC3E}">
        <p14:creationId xmlns:p14="http://schemas.microsoft.com/office/powerpoint/2010/main" val="2364109484"/>
      </p:ext>
    </p:extLst>
  </p:cSld>
  <p:clrMapOvr>
    <a:masterClrMapping/>
  </p:clrMapOvr>
  <p:timing>
    <p:tnLst>
      <p:par>
        <p:cTn id="1" dur="indefinite" restart="never" nodeType="tmRoot"/>
      </p:par>
    </p:tnLst>
  </p:timing>
</p:sld>
</file>

<file path=ppt/theme/theme1.xml><?xml version="1.0" encoding="utf-8"?>
<a:theme xmlns:a="http://schemas.openxmlformats.org/drawingml/2006/main" name="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Times New Roman"/>
        <a:cs typeface="Times New Roman"/>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Times New Roman"/>
        <a:cs typeface="Times New Roman"/>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2376</TotalTime>
  <Words>1841</Words>
  <Application>Microsoft Office PowerPoint</Application>
  <PresentationFormat>On-screen Show (4:3)</PresentationFormat>
  <Paragraphs>269</Paragraphs>
  <Slides>69</Slides>
  <Notes>69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69</vt:i4>
      </vt:variant>
    </vt:vector>
  </HeadingPairs>
  <TitlesOfParts>
    <vt:vector size="78" baseType="lpstr">
      <vt:lpstr>MS PGothic</vt:lpstr>
      <vt:lpstr>MS PGothic</vt:lpstr>
      <vt:lpstr>Arial</vt:lpstr>
      <vt:lpstr>Calibri</vt:lpstr>
      <vt:lpstr>Geneva</vt:lpstr>
      <vt:lpstr>Times</vt:lpstr>
      <vt:lpstr>Times New Roman</vt:lpstr>
      <vt:lpstr>HA5Lect_template</vt:lpstr>
      <vt:lpstr>1_HA5Lect_template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 1</dc:creator>
  <cp:lastModifiedBy>nflohr</cp:lastModifiedBy>
  <cp:revision>343</cp:revision>
  <dcterms:created xsi:type="dcterms:W3CDTF">2016-05-22T06:40:43Z</dcterms:created>
  <dcterms:modified xsi:type="dcterms:W3CDTF">2019-08-20T19:14:35Z</dcterms:modified>
</cp:coreProperties>
</file>