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1"/>
  </p:notesMasterIdLst>
  <p:sldIdLst>
    <p:sldId id="259" r:id="rId3"/>
    <p:sldId id="261" r:id="rId4"/>
    <p:sldId id="308" r:id="rId5"/>
    <p:sldId id="302" r:id="rId6"/>
    <p:sldId id="309" r:id="rId7"/>
    <p:sldId id="310" r:id="rId8"/>
    <p:sldId id="304" r:id="rId9"/>
    <p:sldId id="306" r:id="rId10"/>
    <p:sldId id="267" r:id="rId11"/>
    <p:sldId id="295" r:id="rId12"/>
    <p:sldId id="311" r:id="rId13"/>
    <p:sldId id="270" r:id="rId14"/>
    <p:sldId id="271" r:id="rId15"/>
    <p:sldId id="272" r:id="rId16"/>
    <p:sldId id="312" r:id="rId17"/>
    <p:sldId id="314" r:id="rId18"/>
    <p:sldId id="315" r:id="rId19"/>
    <p:sldId id="316" r:id="rId20"/>
    <p:sldId id="355" r:id="rId21"/>
    <p:sldId id="277" r:id="rId22"/>
    <p:sldId id="317" r:id="rId23"/>
    <p:sldId id="319" r:id="rId24"/>
    <p:sldId id="360" r:id="rId25"/>
    <p:sldId id="321" r:id="rId26"/>
    <p:sldId id="359" r:id="rId27"/>
    <p:sldId id="322" r:id="rId28"/>
    <p:sldId id="318" r:id="rId29"/>
    <p:sldId id="325" r:id="rId30"/>
    <p:sldId id="326" r:id="rId31"/>
    <p:sldId id="356" r:id="rId32"/>
    <p:sldId id="329" r:id="rId33"/>
    <p:sldId id="330" r:id="rId34"/>
    <p:sldId id="331" r:id="rId35"/>
    <p:sldId id="332" r:id="rId36"/>
    <p:sldId id="333" r:id="rId37"/>
    <p:sldId id="335" r:id="rId38"/>
    <p:sldId id="334" r:id="rId39"/>
    <p:sldId id="336" r:id="rId40"/>
    <p:sldId id="337" r:id="rId41"/>
    <p:sldId id="344" r:id="rId42"/>
    <p:sldId id="340" r:id="rId43"/>
    <p:sldId id="338" r:id="rId44"/>
    <p:sldId id="345" r:id="rId45"/>
    <p:sldId id="357" r:id="rId46"/>
    <p:sldId id="347" r:id="rId47"/>
    <p:sldId id="348" r:id="rId48"/>
    <p:sldId id="343" r:id="rId49"/>
    <p:sldId id="35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1129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500" y="66"/>
      </p:cViewPr>
      <p:guideLst>
        <p:guide orient="horz" pos="2160"/>
        <p:guide pos="2880"/>
        <p:guide orient="horz" pos="445"/>
        <p:guide orient="horz" pos="4024"/>
        <p:guide orient="horz" pos="1129"/>
        <p:guide orient="horz" pos="1746"/>
        <p:guide pos="1003"/>
        <p:guide pos="5545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5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</a:t>
            </a:r>
            <a:r>
              <a:rPr lang="en-US" altLang="en-US" sz="3400" b="1" kern="0" dirty="0" smtClean="0">
                <a:solidFill>
                  <a:srgbClr val="000000"/>
                </a:solidFill>
                <a:latin typeface="+mj-lt"/>
              </a:rPr>
              <a:t>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Ethnicities</a:t>
            </a:r>
            <a:endParaRPr lang="en-US" altLang="en-US" sz="34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7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6089763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7-7: African Americans are clustered in the Southeast.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Distribution of U.S. Ethnicities</a:t>
            </a: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"/>
          <a:stretch/>
        </p:blipFill>
        <p:spPr>
          <a:xfrm>
            <a:off x="738350" y="764013"/>
            <a:ext cx="7889549" cy="53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6116351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7-8: Asian Americans are clustered in the West.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Distribution of U.S. Ethnicities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"/>
          <a:stretch/>
        </p:blipFill>
        <p:spPr>
          <a:xfrm>
            <a:off x="740678" y="802116"/>
            <a:ext cx="7884893" cy="53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57190"/>
            <a:ext cx="8443913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/>
              <a:t>Figure 7-9: Native Americans are clustered in 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800" dirty="0" smtClean="0"/>
              <a:t>the </a:t>
            </a:r>
            <a:r>
              <a:rPr lang="en-US" altLang="en-US" sz="1800" dirty="0"/>
              <a:t>Southwest and north-central states.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Distribution of U.S. Ethnicities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"/>
          <a:stretch/>
        </p:blipFill>
        <p:spPr>
          <a:xfrm>
            <a:off x="866976" y="880403"/>
            <a:ext cx="7410047" cy="49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5844874"/>
            <a:ext cx="844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7-11: These maps show Asian enclaves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(</a:t>
            </a:r>
            <a:r>
              <a:rPr lang="en-US" altLang="en-US" sz="2000" dirty="0"/>
              <a:t>left) and Black enclaves (right) in London.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Ethnic Enclaves in London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"/>
          <a:stretch/>
        </p:blipFill>
        <p:spPr>
          <a:xfrm>
            <a:off x="304800" y="1658112"/>
            <a:ext cx="8534400" cy="34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88604"/>
            <a:ext cx="8503871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 smtClean="0"/>
              <a:t>Figures </a:t>
            </a:r>
            <a:r>
              <a:rPr lang="en-US" altLang="en-US" sz="1800" dirty="0"/>
              <a:t>7-13 and 7-12: Ethnic enclaves in Chicago in 1950 (left) 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800" dirty="0" smtClean="0"/>
              <a:t>were </a:t>
            </a:r>
            <a:r>
              <a:rPr lang="en-US" altLang="en-US" sz="1800" dirty="0"/>
              <a:t>largely European; by 2000 (right), there were increasing numbers 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800" dirty="0" smtClean="0"/>
              <a:t>of </a:t>
            </a:r>
            <a:r>
              <a:rPr lang="en-US" altLang="en-US" sz="1800" dirty="0"/>
              <a:t>African American, Asian, and Hispanic ethnicities.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Ethnic Enclaves in Chicago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"/>
          <a:stretch/>
        </p:blipFill>
        <p:spPr>
          <a:xfrm>
            <a:off x="4737286" y="818924"/>
            <a:ext cx="4139427" cy="4892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8"/>
          <a:stretch/>
        </p:blipFill>
        <p:spPr>
          <a:xfrm>
            <a:off x="440895" y="819442"/>
            <a:ext cx="3967796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7-14: Cartograms reveal the changes in Chicago’s ethnic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groups </a:t>
            </a:r>
            <a:r>
              <a:rPr lang="en-US" sz="2000" dirty="0"/>
              <a:t>from 1910 to 1990 (compare to Figures 7-12 and 7-13).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Ethnic Enclaves in Chicago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"/>
          <a:stretch/>
        </p:blipFill>
        <p:spPr>
          <a:xfrm>
            <a:off x="304800" y="1752600"/>
            <a:ext cx="8534400" cy="32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661995"/>
            <a:ext cx="857421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7-15: The Brazilian census, which limits the choice of race categories (left), differs from an independent survey where respondents could write their own race in (right).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Ethnically Complex Brazil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"/>
          <a:stretch/>
        </p:blipFill>
        <p:spPr>
          <a:xfrm>
            <a:off x="304800" y="998100"/>
            <a:ext cx="8534400" cy="44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43348"/>
            <a:ext cx="8785225" cy="600164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650" dirty="0"/>
              <a:t>Figure 7-17: Northern Brazil is majority brown (</a:t>
            </a:r>
            <a:r>
              <a:rPr lang="en-US" sz="1650" dirty="0" err="1"/>
              <a:t>pardo</a:t>
            </a:r>
            <a:r>
              <a:rPr lang="en-US" sz="1650" dirty="0"/>
              <a:t>); </a:t>
            </a:r>
            <a:r>
              <a:rPr lang="en-US" sz="1650" dirty="0" smtClean="0"/>
              <a:t>the </a:t>
            </a:r>
            <a:r>
              <a:rPr lang="en-US" sz="1650" dirty="0"/>
              <a:t>south is majority </a:t>
            </a:r>
            <a:r>
              <a:rPr lang="en-US" sz="1650" dirty="0" smtClean="0"/>
              <a:t>white (</a:t>
            </a:r>
            <a:r>
              <a:rPr lang="en-US" sz="1650" dirty="0" err="1" smtClean="0"/>
              <a:t>branco</a:t>
            </a:r>
            <a:r>
              <a:rPr lang="en-US" sz="1650" dirty="0"/>
              <a:t>). The area in between and </a:t>
            </a:r>
            <a:r>
              <a:rPr lang="en-US" sz="1650" dirty="0" smtClean="0"/>
              <a:t>a </a:t>
            </a:r>
            <a:r>
              <a:rPr lang="en-US" sz="1650" dirty="0"/>
              <a:t>small coastal region are a mix without a large majority.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Distribution of Races in Brazil</a:t>
            </a:r>
            <a:endParaRPr lang="en-US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/>
        </p:blipFill>
        <p:spPr>
          <a:xfrm>
            <a:off x="2040042" y="624886"/>
            <a:ext cx="5035780" cy="50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7-18: Guyana’s ethnic diversity reveals the indigenous population, the forced migration of African slaves as a Dutch colony, and indentured servants brought from India as a British colony.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Distribution of Ethnicities in Guyana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/>
        </p:blipFill>
        <p:spPr>
          <a:xfrm>
            <a:off x="2001437" y="812409"/>
            <a:ext cx="5141125" cy="48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Why Do Ethnicities Have Distinctive Distributions?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2.1 International Migration of Ethnicities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2.2 Internal Migration of African Americans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2.3 Segregation by Race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3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Ethnicities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Ethnicities Have Distinctive Distributions?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Might Ethnicities Face Conflicts?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Ethnic Cleansing and Genocide Occur?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Ethnicities: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Slavery: forced from Africa to South America, Caribbean, North America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1960s on</a:t>
            </a:r>
            <a:r>
              <a:rPr lang="en-US" altLang="en-US" dirty="0"/>
              <a:t>: voluntary to North America from Asia and Latin America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International Migration of Ethnicities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Forced Migration: Slavery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04303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7-19: Africans were enslaved and brought in poor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conditions </a:t>
            </a:r>
            <a:r>
              <a:rPr lang="en-US" sz="1800" dirty="0"/>
              <a:t>to the Western Hemisphere.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8" y="735999"/>
            <a:ext cx="4501154" cy="53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2.2 Triangular Slave Trade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82147" y="5924812"/>
            <a:ext cx="5859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</a:t>
            </a:r>
            <a:r>
              <a:rPr lang="en-US" sz="1800" dirty="0" smtClean="0"/>
              <a:t>7-20: </a:t>
            </a:r>
            <a:r>
              <a:rPr lang="en-US" sz="1800" dirty="0"/>
              <a:t>The forced migration of slaves was one of three legs in the triangular slave trade.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"/>
          <a:stretch/>
        </p:blipFill>
        <p:spPr>
          <a:xfrm>
            <a:off x="304800" y="1255776"/>
            <a:ext cx="8534400" cy="41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Sharecropper</a:t>
            </a: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8514" y="5677275"/>
            <a:ext cx="7366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7-22: The decline of sharecropping in the early 20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  <a:r>
              <a:rPr lang="en-US" sz="1800" dirty="0" smtClean="0"/>
              <a:t>century </a:t>
            </a:r>
            <a:r>
              <a:rPr lang="en-US" sz="1800" dirty="0"/>
              <a:t>was a push factor out of the South for </a:t>
            </a:r>
            <a:r>
              <a:rPr lang="en-US" sz="1800" dirty="0" smtClean="0"/>
              <a:t>African Americans.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21" y="1173316"/>
            <a:ext cx="4616558" cy="45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Interregional Migration of African </a:t>
            </a:r>
            <a:r>
              <a:rPr lang="en-US" altLang="en-US" dirty="0" smtClean="0"/>
              <a:t>Americans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19672" y="5844875"/>
            <a:ext cx="6988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kern="0" dirty="0"/>
              <a:t>Figure </a:t>
            </a:r>
            <a:r>
              <a:rPr lang="en-US" sz="1800" kern="0" dirty="0" smtClean="0"/>
              <a:t>7-23</a:t>
            </a:r>
            <a:r>
              <a:rPr lang="en-US" sz="1800" kern="0" dirty="0"/>
              <a:t>: African Americans migrated out of agricultural lands in the South to large cities in the </a:t>
            </a:r>
            <a:r>
              <a:rPr lang="en-US" sz="1800" kern="0" dirty="0" smtClean="0"/>
              <a:t>North </a:t>
            </a:r>
            <a:r>
              <a:rPr lang="en-US" sz="1800" kern="0" dirty="0"/>
              <a:t>and </a:t>
            </a:r>
            <a:r>
              <a:rPr lang="en-US" sz="1800" kern="0" dirty="0" smtClean="0"/>
              <a:t>West </a:t>
            </a:r>
            <a:r>
              <a:rPr lang="en-US" sz="1800" kern="0" dirty="0"/>
              <a:t>in the 1910s and 1920s and again in the 1940s and 1950s.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"/>
          <a:stretch/>
        </p:blipFill>
        <p:spPr>
          <a:xfrm>
            <a:off x="918369" y="1286961"/>
            <a:ext cx="7307262" cy="43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44875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7-24: African Americans moved into the center of Baltimore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other northern cities, then expanded outward.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>
          <a:xfrm>
            <a:off x="2035278" y="1100859"/>
            <a:ext cx="4665406" cy="2381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>
          <a:xfrm>
            <a:off x="221226" y="3482841"/>
            <a:ext cx="4350774" cy="221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5"/>
          <a:stretch/>
        </p:blipFill>
        <p:spPr>
          <a:xfrm>
            <a:off x="4709651" y="3470358"/>
            <a:ext cx="4328810" cy="220581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Expansion of the African American Ghetto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23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44875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 7-25: The decrease in racially white residents was much larger than the increase in African American residents, evidence of white flight.</a:t>
            </a:r>
            <a:endParaRPr 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Population Change in Detroit</a:t>
            </a:r>
            <a:endParaRPr lang="en-US" alt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>
          <a:xfrm>
            <a:off x="304800" y="1536192"/>
            <a:ext cx="8534400" cy="36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South Africa and the </a:t>
            </a:r>
            <a:r>
              <a:rPr lang="en-US" altLang="en-US" dirty="0" smtClean="0"/>
              <a:t>United States: </a:t>
            </a:r>
            <a:r>
              <a:rPr lang="en-US" altLang="en-US" dirty="0"/>
              <a:t>history of laws enforcing spatial segregation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United States: </a:t>
            </a:r>
            <a:r>
              <a:rPr lang="en-US" altLang="en-US" dirty="0"/>
              <a:t>“separate but equal” doctrine supported by law until 1954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South </a:t>
            </a:r>
            <a:r>
              <a:rPr lang="en-US" altLang="en-US" dirty="0" smtClean="0"/>
              <a:t>Africa: </a:t>
            </a:r>
            <a:r>
              <a:rPr lang="en-US" altLang="en-US" dirty="0"/>
              <a:t>segregated until 1991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Segregation by Race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47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54736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Figures 7-26 and 7-29: Segregation in U.S. drinking fountains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left) and a South African train station (right).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Segregation by Race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8" y="1658630"/>
            <a:ext cx="4562826" cy="3073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26" y="1209341"/>
            <a:ext cx="3933591" cy="39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83335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7-28: South Africa attempted to justify racial segregation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(apartheid) by </a:t>
            </a:r>
            <a:r>
              <a:rPr lang="en-US" sz="2000" dirty="0"/>
              <a:t>creating “homelands” for its black population.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South Africa’s Apartheid Homelands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"/>
          <a:stretch/>
        </p:blipFill>
        <p:spPr>
          <a:xfrm>
            <a:off x="1921469" y="713612"/>
            <a:ext cx="5301061" cy="49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1.1 Introducing Ethnicities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1.2 Ethnicity and Race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1.3 Distribution of U.S. Ethnicities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1.4 Ethnic Enclaves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1.5 Ethnically Complex Brazil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Where Are Ethnicities Distributed?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3. Why Might Ethnicities Face Conflicts?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3.1 Ethnicities and Nationalities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3.2 Dividing Ethnicities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3.3 Ethnic Diversity in Asia </a:t>
            </a:r>
          </a:p>
        </p:txBody>
      </p:sp>
    </p:spTree>
    <p:extLst>
      <p:ext uri="{BB962C8B-B14F-4D97-AF65-F5344CB8AC3E}">
        <p14:creationId xmlns:p14="http://schemas.microsoft.com/office/powerpoint/2010/main" val="5700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Ethnicities and Nationalities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Ethnicity does not always correspond to nationality.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United States: </a:t>
            </a:r>
            <a:r>
              <a:rPr lang="en-US" altLang="en-US" dirty="0"/>
              <a:t>shared nationality by many different ethnicities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Canada: question of Québécois as nationality or ethnicity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United Kingdom: one British nationality or several? </a:t>
            </a:r>
          </a:p>
        </p:txBody>
      </p:sp>
    </p:spTree>
    <p:extLst>
      <p:ext uri="{BB962C8B-B14F-4D97-AF65-F5344CB8AC3E}">
        <p14:creationId xmlns:p14="http://schemas.microsoft.com/office/powerpoint/2010/main" val="31770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13009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7-32: Most people in Ireland have an Irish ethnicity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nationality. But the labeled ethnicities of the United Kingdom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may </a:t>
            </a:r>
            <a:r>
              <a:rPr lang="en-US" sz="2000" dirty="0"/>
              <a:t>also identify as their own nationalities instead of British.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3.1 Ethnicities and Nationalities of the British Isles</a:t>
            </a: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2924715" y="1239696"/>
            <a:ext cx="3742333" cy="43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444" y="5725847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7-34: The British partition of South Asia into Pakistan and India resulted in the migration of many Hindus to India and Muslims to West Pakistan and East Pakistan (now Bangladesh).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Ethnic Division of South Asia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1925879" y="669947"/>
            <a:ext cx="5292241" cy="49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41999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7-35: Jammu and Kashmir in northern India is disputed territory.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Ethnic Division of South Asia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1682871" y="769964"/>
            <a:ext cx="6082495" cy="51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48100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7-36: Many ethnic Kurds identify as a Kurdish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nationality</a:t>
            </a:r>
            <a:r>
              <a:rPr lang="en-US" sz="2000" dirty="0"/>
              <a:t>, yet there is no Kurdish country (left</a:t>
            </a:r>
            <a:r>
              <a:rPr lang="en-US" sz="2000" dirty="0" smtClean="0"/>
              <a:t>).</a:t>
            </a:r>
            <a:br>
              <a:rPr lang="en-US" sz="2000" dirty="0" smtClean="0"/>
            </a:br>
            <a:r>
              <a:rPr lang="en-US" sz="2000" dirty="0" smtClean="0"/>
              <a:t>Kurds </a:t>
            </a:r>
            <a:r>
              <a:rPr lang="en-US" sz="2000" dirty="0"/>
              <a:t>in </a:t>
            </a:r>
            <a:r>
              <a:rPr lang="en-US" sz="2000" dirty="0" smtClean="0"/>
              <a:t>Turkey celebrate the Kurdish New Year (right).</a:t>
            </a:r>
            <a:endParaRPr lang="en-US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Kurdistan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569580" y="1150035"/>
            <a:ext cx="4271348" cy="4083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75" y="676445"/>
            <a:ext cx="3488626" cy="50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62168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7-37: Western Asia is a complex mosaic of </a:t>
            </a:r>
            <a:r>
              <a:rPr lang="en-US" sz="2000" dirty="0" smtClean="0"/>
              <a:t>different </a:t>
            </a:r>
            <a:br>
              <a:rPr lang="en-US" sz="2000" dirty="0" smtClean="0"/>
            </a:br>
            <a:r>
              <a:rPr lang="en-US" sz="2000" dirty="0" smtClean="0"/>
              <a:t>ethnic </a:t>
            </a:r>
            <a:r>
              <a:rPr lang="en-US" sz="2000" dirty="0"/>
              <a:t>groups, sometimes identified by differences in religion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as </a:t>
            </a:r>
            <a:r>
              <a:rPr lang="en-US" sz="2000" dirty="0"/>
              <a:t>well as other cultural factors.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Ethnic Diversity in Asia 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"/>
          <a:stretch/>
        </p:blipFill>
        <p:spPr>
          <a:xfrm>
            <a:off x="304800" y="1209352"/>
            <a:ext cx="8534400" cy="42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4: Why </a:t>
            </a:r>
            <a:r>
              <a:rPr lang="en-US" dirty="0" smtClean="0"/>
              <a:t>Do Ethnic Cleansing and Genocide Occur?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4.1 Forced Migration in Europe </a:t>
            </a:r>
          </a:p>
          <a:p>
            <a:pPr marL="688975" indent="-688975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4.2 Ethnic Cleansing in Bosnia &amp; Herzegovina</a:t>
            </a:r>
          </a:p>
          <a:p>
            <a:pPr marL="688975" indent="-688975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4.3 Ethnic Cleansing Elsewhere in the Balkans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4.4 Ethnic Cleansing and Genocide in Africa</a:t>
            </a:r>
          </a:p>
          <a:p>
            <a:pPr marL="688975" indent="-688975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4.5 Ethnic Cleansing and Genocide in Central Africa </a:t>
            </a:r>
          </a:p>
        </p:txBody>
      </p:sp>
    </p:spTree>
    <p:extLst>
      <p:ext uri="{BB962C8B-B14F-4D97-AF65-F5344CB8AC3E}">
        <p14:creationId xmlns:p14="http://schemas.microsoft.com/office/powerpoint/2010/main" val="34051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7-40: The end of World War II saw boundary changes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forced migration of many ethnicities.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Forced Migration in Europe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"/>
          <a:stretch/>
        </p:blipFill>
        <p:spPr>
          <a:xfrm>
            <a:off x="1806900" y="797183"/>
            <a:ext cx="5530199" cy="49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7-41: The Balkans have a varied history of changing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borders </a:t>
            </a:r>
            <a:r>
              <a:rPr lang="en-US" sz="2000" dirty="0"/>
              <a:t>with complex ethnic and national identities.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The Balkans in 1914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/>
        </p:blipFill>
        <p:spPr>
          <a:xfrm>
            <a:off x="2448630" y="713933"/>
            <a:ext cx="4246740" cy="51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Introducing Ethnicities	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Ethnicity: identity with group sharing cultural traditions of homeland or hearth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Race: identity with group perceived to share physiological (biological) trait like skin color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Nationality: identity with group sharing legal attachment to a country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7-42: Yugoslavia was unified until its president’s death, after which it divided, and ethnicities fought for control in several of the territories.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Former Yugoslavia’s Seven Countries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"/>
          <a:stretch/>
        </p:blipFill>
        <p:spPr>
          <a:xfrm>
            <a:off x="1097438" y="814988"/>
            <a:ext cx="6949123" cy="49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7-44: Ethnic cleansing changed the distribution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ethnicities in Bosnia &amp; Herzegovina.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Ethnic Cleansing in Bosnia &amp; Herzegovina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"/>
          <a:stretch/>
        </p:blipFill>
        <p:spPr>
          <a:xfrm>
            <a:off x="1073834" y="1282740"/>
            <a:ext cx="6996332" cy="46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Ethnic Cleansing Elsewhere in the Balkans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8774" y="5901319"/>
            <a:ext cx="85876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2000" kern="0" dirty="0"/>
              <a:t>Figure 7-46: Refugee Kosovar children stand outside a </a:t>
            </a:r>
            <a:r>
              <a:rPr lang="en-US" sz="2000" kern="0" dirty="0" smtClean="0"/>
              <a:t/>
            </a:r>
            <a:br>
              <a:rPr lang="en-US" sz="2000" kern="0" dirty="0" smtClean="0"/>
            </a:br>
            <a:r>
              <a:rPr lang="en-US" sz="2000" kern="0" dirty="0" smtClean="0"/>
              <a:t>camp </a:t>
            </a:r>
            <a:r>
              <a:rPr lang="en-US" sz="2000" kern="0" dirty="0"/>
              <a:t>after being ethnically cleansed from Kosovo.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5" y="1257219"/>
            <a:ext cx="6160170" cy="46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57762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7-47: Air photos document the forced removal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Albanian villagers from Kosovo by Serbs.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Evidence of Ethnic Cleansing in Kosovo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"/>
          <a:stretch/>
        </p:blipFill>
        <p:spPr>
          <a:xfrm>
            <a:off x="330279" y="598150"/>
            <a:ext cx="8597150" cy="538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&amp; 4.5 Ethnic Cleansing and Genocide in Africa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Africa is extremely ethnically diverse.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Colonial boundaries: many ethnicities into single nationalities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Ethnic cleansing and genocide in: 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Sudan: Arab majority on peripheral regions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Rwanda and Burundi: Hutus on Tutsis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Democratic Republic of Congo: spillover violence from Rwanda, continued </a:t>
            </a:r>
            <a:r>
              <a:rPr lang="en-US" altLang="en-US" dirty="0" smtClean="0"/>
              <a:t>conflict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44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7-48: National boundaries do not match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distribution </a:t>
            </a:r>
            <a:r>
              <a:rPr lang="en-US" sz="2000" dirty="0"/>
              <a:t>of Africa’s many ethnic groups.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4.4 Africa’s Many Ethnicities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"/>
          <a:stretch/>
        </p:blipFill>
        <p:spPr>
          <a:xfrm>
            <a:off x="2185411" y="722998"/>
            <a:ext cx="5017243" cy="51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7-50: Ethnic groups in the south, east, and west of the Arab majority of Sudan have been subject to ethnic cleansing and genocide.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Africa’s Many Ethnicities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2028542" y="896816"/>
            <a:ext cx="5086916" cy="48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27095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7-51: Congo has experienced long-running and deadly civil wars.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4.5 Ethnicities in the Democratic Republic </a:t>
            </a:r>
            <a:r>
              <a:rPr lang="en-US" altLang="en-US" dirty="0" smtClean="0"/>
              <a:t> of Congo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2027419" y="1206305"/>
            <a:ext cx="5089162" cy="47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</a:t>
            </a:r>
            <a:r>
              <a:rPr lang="en-US" altLang="en-US" dirty="0" smtClean="0"/>
              <a:t>7 </a:t>
            </a:r>
            <a:r>
              <a:rPr lang="en-US" altLang="en-US" dirty="0"/>
              <a:t>End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60120"/>
            <a:ext cx="85344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Ethnic Diversity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6225761"/>
            <a:ext cx="8785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Aft>
                <a:spcPts val="2500"/>
              </a:spcAft>
              <a:buNone/>
            </a:pPr>
            <a:r>
              <a:rPr lang="en-US" altLang="en-US" sz="1600" dirty="0"/>
              <a:t>Figure 7-1: Barack Obama’s family illustrates the complexity of race, ethnicity, and nationality.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21" y="663263"/>
            <a:ext cx="4238830" cy="55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Ethnicities	 in the United States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Hispanic American: 17%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African American: 12%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Asian American: 5%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Ethnicities in the United States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025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Figures 7-2 and 7-3: Country of origin for Hispanic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Americans </a:t>
            </a:r>
            <a:r>
              <a:rPr lang="en-US" altLang="en-US" sz="2000" dirty="0"/>
              <a:t>(left) and Asian Americans (right).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"/>
          <a:stretch/>
        </p:blipFill>
        <p:spPr>
          <a:xfrm>
            <a:off x="358773" y="1911594"/>
            <a:ext cx="4668558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5249738" y="1911594"/>
            <a:ext cx="35737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Race and Ethnicity in the United States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3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Aft>
                <a:spcPts val="2500"/>
              </a:spcAft>
            </a:pPr>
            <a:r>
              <a:rPr lang="en-US" altLang="en-US" dirty="0"/>
              <a:t>The U.S. Census reflects complicated nature of racial and ethnic identity.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Questions include both racial and ethnic terms. E.g. “Black” and “Japanese”</a:t>
            </a:r>
          </a:p>
          <a:p>
            <a:pPr eaLnBrk="1" hangingPunct="1">
              <a:spcAft>
                <a:spcPts val="25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6147583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7-6: Hispanics are clustered in the Southwest.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Distribution of U.S. Ethnicities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/>
        </p:blipFill>
        <p:spPr>
          <a:xfrm>
            <a:off x="604235" y="682787"/>
            <a:ext cx="7935529" cy="53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1200</Words>
  <Application>Microsoft Office PowerPoint</Application>
  <PresentationFormat>On-screen Show (4:3)</PresentationFormat>
  <Paragraphs>178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 Sharecropper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345</cp:revision>
  <dcterms:created xsi:type="dcterms:W3CDTF">2016-05-22T06:40:43Z</dcterms:created>
  <dcterms:modified xsi:type="dcterms:W3CDTF">2019-08-20T18:57:26Z</dcterms:modified>
</cp:coreProperties>
</file>