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49"/>
  </p:notesMasterIdLst>
  <p:sldIdLst>
    <p:sldId id="259" r:id="rId3"/>
    <p:sldId id="261" r:id="rId4"/>
    <p:sldId id="308" r:id="rId5"/>
    <p:sldId id="302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40" r:id="rId37"/>
    <p:sldId id="339" r:id="rId38"/>
    <p:sldId id="341" r:id="rId39"/>
    <p:sldId id="342" r:id="rId40"/>
    <p:sldId id="343" r:id="rId41"/>
    <p:sldId id="344" r:id="rId42"/>
    <p:sldId id="345" r:id="rId43"/>
    <p:sldId id="347" r:id="rId44"/>
    <p:sldId id="346" r:id="rId45"/>
    <p:sldId id="348" r:id="rId46"/>
    <p:sldId id="349" r:id="rId47"/>
    <p:sldId id="35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142">
          <p15:clr>
            <a:srgbClr val="A4A3A4"/>
          </p15:clr>
        </p15:guide>
        <p15:guide id="5" orient="horz" pos="739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3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398" y="66"/>
      </p:cViewPr>
      <p:guideLst>
        <p:guide orient="horz" pos="2160"/>
        <p:guide pos="2880"/>
        <p:guide orient="horz" pos="445"/>
        <p:guide orient="horz" pos="4142"/>
        <p:guide orient="horz" pos="739"/>
        <p:guide orient="horz" pos="1746"/>
        <p:guide pos="1003"/>
        <p:guide pos="3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b="1" dirty="0"/>
              <a:t>Chapter 6</a:t>
            </a:r>
            <a:br>
              <a:rPr lang="en-US" altLang="en-US" sz="3400" b="1" dirty="0"/>
            </a:br>
            <a:r>
              <a:rPr lang="en-US" altLang="en-US" sz="3400" b="1" dirty="0"/>
              <a:t>Religions</a:t>
            </a:r>
            <a:endParaRPr lang="en-US" altLang="en-US" sz="3400" b="1" dirty="0">
              <a:cs typeface="Arial" panose="020B0604020202020204" pitchFamily="34" charset="0"/>
            </a:endParaRP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</a:t>
            </a:r>
            <a:r>
              <a:rPr lang="en-US" altLang="en-US" dirty="0"/>
              <a:t>6</a:t>
            </a:r>
            <a:r>
              <a:rPr lang="en-US" altLang="en-US" dirty="0" smtClean="0"/>
              <a:t>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Distribution of Branches of Islam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7689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6-10: Islam’s two main branches, Sunni and Shiite, are based on a disagreement on the line of succession from Muhammad. </a:t>
            </a:r>
          </a:p>
        </p:txBody>
      </p:sp>
      <p:pic>
        <p:nvPicPr>
          <p:cNvPr id="2" name="Picture 1" descr="TCL_12e_Figure_06_1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617538"/>
            <a:ext cx="8445500" cy="52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Distribution of Branches of Buddhism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172643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6-11: Buddhism is practiced throughout East and Southeast Asia. </a:t>
            </a:r>
          </a:p>
        </p:txBody>
      </p:sp>
      <p:pic>
        <p:nvPicPr>
          <p:cNvPr id="2" name="Picture 1" descr="TCL_12e_Figure_06_1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638422"/>
            <a:ext cx="6591300" cy="54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Distribution of Hindus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196707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6-12: Hindus are concentrated nearly entirely in India. </a:t>
            </a:r>
          </a:p>
        </p:txBody>
      </p:sp>
      <p:pic>
        <p:nvPicPr>
          <p:cNvPr id="2" name="Picture 1" descr="TCL_12e_Figure_06_1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644274"/>
            <a:ext cx="5372100" cy="55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Distribution of Primal-Indigenous Religions in Southeast Asia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" y="3035190"/>
            <a:ext cx="4127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6-14: Primal-indigenous ethnic religions are relatively common in Southeast Asia. </a:t>
            </a:r>
          </a:p>
        </p:txBody>
      </p:sp>
      <p:pic>
        <p:nvPicPr>
          <p:cNvPr id="2" name="Picture 1" descr="TCL_12e_Figure_06_1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1113728"/>
            <a:ext cx="4953000" cy="56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1.5 Distribution of African Traditional Religions, 1900 and 2010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900963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6-15: Traditional folk religions in Africa have become less common in part because of the activity of Christian and Muslim missionaries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1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824"/>
            <a:ext cx="9144000" cy="46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1.6 Clustered Religions With at Least            1 Million Adherents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160611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6-16: Most of the adherents to clustered religions are in Asia. </a:t>
            </a:r>
          </a:p>
        </p:txBody>
      </p:sp>
      <p:pic>
        <p:nvPicPr>
          <p:cNvPr id="2" name="Picture 1" descr="TCL_12e_Figure_06_1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627"/>
            <a:ext cx="9144000" cy="4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1.6 Distribution of </a:t>
            </a:r>
            <a:r>
              <a:rPr lang="en-US" altLang="en-US" dirty="0" err="1"/>
              <a:t>Bah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á’ís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6-18: In contrast to Figure 6-15, the universalizing religion </a:t>
            </a:r>
            <a:r>
              <a:rPr lang="en-US" sz="2000" dirty="0" err="1"/>
              <a:t>Bahá’í</a:t>
            </a:r>
            <a:r>
              <a:rPr lang="en-US" sz="2000" dirty="0"/>
              <a:t> is relatively dispersed in its distribution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2" name="Picture 1" descr="TCL_12e_Figure_06_1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051"/>
            <a:ext cx="9144000" cy="49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2837" y="1241448"/>
            <a:ext cx="808739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01675" indent="-701675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2.1 Origin of Christianity and Islam in Southwest Asia </a:t>
            </a:r>
          </a:p>
          <a:p>
            <a:pPr marL="701675" indent="-701675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2.2 Origin of Buddhism and Hinduism in South Asia</a:t>
            </a:r>
          </a:p>
          <a:p>
            <a:pPr marL="701675" indent="-701675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2.3 Historical Diffusion of Religions</a:t>
            </a:r>
          </a:p>
          <a:p>
            <a:pPr marL="701675" indent="-701675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2.4 Recent Migration of Christians</a:t>
            </a:r>
          </a:p>
          <a:p>
            <a:pPr marL="701675" indent="-701675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2.5 Migration of Muslims and </a:t>
            </a:r>
            <a:r>
              <a:rPr lang="en-US" altLang="en-US" dirty="0" smtClean="0"/>
              <a:t>Jews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Why Do Religions Have Distinctive Distributions?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67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Origin of Christianity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6-19: The Church of the Holy </a:t>
            </a:r>
            <a:r>
              <a:rPr lang="en-US" sz="2000" dirty="0" err="1"/>
              <a:t>Sepulchre</a:t>
            </a:r>
            <a:r>
              <a:rPr lang="en-US" sz="2000" dirty="0"/>
              <a:t> in Jerusalem, Israel is a historic site in the origin of Christianity as the site of Jesus’s resurrection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3" name="Picture 2" descr="TCL_12e_Figure_06_1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586974"/>
            <a:ext cx="7788276" cy="52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Origin of Islam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88931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6-20: The Mosque of the Prophet in </a:t>
            </a:r>
            <a:r>
              <a:rPr lang="en-US" sz="2000" dirty="0" err="1"/>
              <a:t>Madinah</a:t>
            </a:r>
            <a:r>
              <a:rPr lang="en-US" sz="2000" dirty="0"/>
              <a:t>, Saudi Arabia marks the burial place of Muhammad, the Prophet of Islam.</a:t>
            </a:r>
          </a:p>
        </p:txBody>
      </p:sp>
      <p:pic>
        <p:nvPicPr>
          <p:cNvPr id="2" name="Picture 1" descr="TCL_12e_Figure_06_2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624822"/>
            <a:ext cx="7861300" cy="52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28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Where Are the World’s Religions Distributed?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Do Religions Have Distinctive Distributions?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Do Religions Organize Space in Distinctive Patterns?</a:t>
            </a:r>
          </a:p>
          <a:p>
            <a:pPr marL="514350" indent="-514350" eaLnBrk="1" hangingPunct="1">
              <a:spcAft>
                <a:spcPts val="2500"/>
              </a:spcAft>
              <a:buFont typeface="+mj-lt"/>
              <a:buAutoNum type="arabicPeriod"/>
            </a:pPr>
            <a:r>
              <a:rPr lang="en-US" altLang="en-US" dirty="0"/>
              <a:t>Why Do Territorial Conflicts Arise Among Religious Groups</a:t>
            </a:r>
            <a:r>
              <a:rPr lang="en-US" altLang="en-US" dirty="0" smtClean="0"/>
              <a:t>?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Religions: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Origin of Buddhism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31658" y="5895113"/>
            <a:ext cx="78806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6-21: The </a:t>
            </a:r>
            <a:r>
              <a:rPr lang="en-US" sz="2000" dirty="0" err="1"/>
              <a:t>Mahabodhi</a:t>
            </a:r>
            <a:r>
              <a:rPr lang="en-US" sz="2000" dirty="0"/>
              <a:t> (Great Awakening) Temple represents the place where Buddha attained enlightenment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2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611268"/>
            <a:ext cx="7683500" cy="52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Unknown Origin of Hinduism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6-23: </a:t>
            </a:r>
            <a:r>
              <a:rPr lang="en-US" sz="2000" dirty="0" err="1"/>
              <a:t>Changu</a:t>
            </a:r>
            <a:r>
              <a:rPr lang="en-US" sz="2000" dirty="0"/>
              <a:t> Narayan, from around </a:t>
            </a:r>
            <a:r>
              <a:rPr lang="en-US" sz="1600" dirty="0"/>
              <a:t>A.D.</a:t>
            </a:r>
            <a:r>
              <a:rPr lang="en-US" sz="2000" dirty="0"/>
              <a:t> 325, is the oldest surviving Hindu temple in Nepal, but there is not a known single origin of Hinduism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2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3" y="608964"/>
            <a:ext cx="8113234" cy="52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Diffusion of Universalizing Religions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6-24: Universalizing religions have diffused around the world. Note overlaps for consideration in discussion of territorial conflicts (Key Issue 4)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24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" y="633555"/>
            <a:ext cx="7437438" cy="51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Early Diffusion of Christianity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88931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6-25: Christianity was spread around the Mediterranean by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missionaries </a:t>
            </a:r>
            <a:r>
              <a:rPr lang="en-US" sz="2000" dirty="0"/>
              <a:t>and the conversion of rulers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2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60400"/>
            <a:ext cx="782320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Diffusion of Islam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6-26: Islam diffused through a combination of military campaigns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missionary activity.</a:t>
            </a:r>
          </a:p>
        </p:txBody>
      </p:sp>
      <p:pic>
        <p:nvPicPr>
          <p:cNvPr id="2" name="Picture 1" descr="TCL_12e_Figure_06_2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038"/>
            <a:ext cx="9144000" cy="49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Religion of International Migrants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" y="2441172"/>
            <a:ext cx="29209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6-27: Christians make up a disproportionate share of migrants (less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than </a:t>
            </a:r>
            <a:r>
              <a:rPr lang="en-US" sz="2000" dirty="0"/>
              <a:t>one-third of the world’s population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is </a:t>
            </a:r>
            <a:r>
              <a:rPr lang="en-US" sz="2000" dirty="0"/>
              <a:t>Christian)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2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84" y="604488"/>
            <a:ext cx="6227895" cy="59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Migration of Christians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6-29(a): Large flows of Christians are from countries with Christian majorities into other countries with Christian majorities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29a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349"/>
            <a:ext cx="9144000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065" y="3059224"/>
            <a:ext cx="4495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6-29(b): Europe and North America are popular destinations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for </a:t>
            </a:r>
            <a:r>
              <a:rPr lang="en-US" sz="2000" dirty="0"/>
              <a:t>Christian migrants.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Origin and Destination of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Christian </a:t>
            </a:r>
            <a:r>
              <a:rPr lang="en-US" altLang="en-US" dirty="0"/>
              <a:t>Migrants	</a:t>
            </a:r>
            <a:endParaRPr lang="en-US" altLang="en-US" dirty="0" smtClean="0"/>
          </a:p>
        </p:txBody>
      </p:sp>
      <p:pic>
        <p:nvPicPr>
          <p:cNvPr id="2" name="Picture 1" descr="TCL_12e_Figure_06_29b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102322"/>
            <a:ext cx="3517899" cy="5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5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Largest Flows of Muslim Migrants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1403" y="5508962"/>
            <a:ext cx="88611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6-33: Some large flows of Muslim migrants are from Muslim-majority countries to other Muslim-majority countries. There are also large flows of Muslims into Christian-majority Europe.</a:t>
            </a:r>
          </a:p>
        </p:txBody>
      </p:sp>
      <p:pic>
        <p:nvPicPr>
          <p:cNvPr id="3" name="Picture 2" descr="TCL_12e_Figure_06_3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492"/>
            <a:ext cx="9144000" cy="37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3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Distribution of Jews, 1910 and 2012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1403" y="5637626"/>
            <a:ext cx="88329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6-36: The Jewish population has undergone a major change in distribution from being mostly in Europe to mostly in the </a:t>
            </a:r>
            <a:r>
              <a:rPr lang="en-US" sz="2000" dirty="0" smtClean="0"/>
              <a:t>United States </a:t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Israel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2" name="Picture 1" descr="TCL_12e_Figure_06_3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987"/>
            <a:ext cx="9144000" cy="42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1.1 Introducing Religions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1.2 Global Distribution of Religions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1.3 Distribution of Christians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1.4 Distribution of Muslims and Buddhists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1.5 Distribution of Ethnic Religions</a:t>
            </a:r>
          </a:p>
          <a:p>
            <a:pPr marL="0" indent="-173736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1.6 Distribution of Other </a:t>
            </a:r>
            <a:r>
              <a:rPr lang="en-US" altLang="en-US" dirty="0" smtClean="0"/>
              <a:t>Religions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1: Where Are the World’s Religions Distributed?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430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/>
              <a:t>3.1 Places of Worship</a:t>
            </a:r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/>
              <a:t>3.2 Religious Settlements and </a:t>
            </a:r>
            <a:r>
              <a:rPr lang="en-US" altLang="en-US" dirty="0" err="1"/>
              <a:t>Toponyms</a:t>
            </a:r>
            <a:endParaRPr lang="en-US" altLang="en-US" dirty="0"/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/>
              <a:t>3.3 Administration of Space</a:t>
            </a:r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/>
              <a:t>3.4 Sacred Space in Universalizing Religions</a:t>
            </a:r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/>
              <a:t>3.5 The Landscape in Ethnic </a:t>
            </a:r>
            <a:r>
              <a:rPr lang="en-US" altLang="en-US" dirty="0" smtClean="0"/>
              <a:t>Religions</a:t>
            </a:r>
            <a:endParaRPr lang="en-US" altLang="en-US" dirty="0"/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/>
              <a:t>3.6 Religious Calendars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Key Issue 3: Why Do Religions Organize Space in Distinctive Patterns?</a:t>
            </a:r>
          </a:p>
        </p:txBody>
      </p:sp>
    </p:spTree>
    <p:extLst>
      <p:ext uri="{BB962C8B-B14F-4D97-AF65-F5344CB8AC3E}">
        <p14:creationId xmlns:p14="http://schemas.microsoft.com/office/powerpoint/2010/main" val="20653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Places of Worship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1" y="4254981"/>
            <a:ext cx="49656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6-37, 6-38, and 6-39: An Orthodox church (above), Protestant church (top right), and Buddhist pagoda (bottom right) are sacred structures to adherents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each </a:t>
            </a:r>
            <a:r>
              <a:rPr lang="en-US" sz="2000" dirty="0"/>
              <a:t>religion.</a:t>
            </a:r>
          </a:p>
        </p:txBody>
      </p:sp>
      <p:pic>
        <p:nvPicPr>
          <p:cNvPr id="3" name="Picture 2" descr="TCL_12e_Figure_06_3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839"/>
            <a:ext cx="4683211" cy="3027362"/>
          </a:xfrm>
          <a:prstGeom prst="rect">
            <a:avLst/>
          </a:prstGeom>
        </p:spPr>
      </p:pic>
      <p:pic>
        <p:nvPicPr>
          <p:cNvPr id="5" name="Picture 4" descr="TCL_12e_Figure_06_38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609600"/>
            <a:ext cx="4470400" cy="3023906"/>
          </a:xfrm>
          <a:prstGeom prst="rect">
            <a:avLst/>
          </a:prstGeom>
        </p:spPr>
      </p:pic>
      <p:pic>
        <p:nvPicPr>
          <p:cNvPr id="7" name="Picture 6" descr="TCL_12e_Figure_06_39_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02014"/>
            <a:ext cx="3240088" cy="3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Religious </a:t>
            </a:r>
            <a:r>
              <a:rPr lang="en-US" altLang="en-US" dirty="0" err="1"/>
              <a:t>Toponyms</a:t>
            </a:r>
            <a:r>
              <a:rPr lang="en-US" altLang="en-US" dirty="0"/>
              <a:t> in Canada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973155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6-41: Places named after saints reflect the influence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Roman </a:t>
            </a:r>
            <a:r>
              <a:rPr lang="en-US" sz="2000" dirty="0"/>
              <a:t>Catholicism. </a:t>
            </a:r>
          </a:p>
        </p:txBody>
      </p:sp>
      <p:pic>
        <p:nvPicPr>
          <p:cNvPr id="2" name="Picture 1" descr="TCL_12e_Figure_06_4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724279"/>
            <a:ext cx="7086600" cy="52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Mapping Religious Segregation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5508962"/>
            <a:ext cx="88026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6-42: Electoral divisions in Northern Ireland show concentrations of Irish Catholics in certain electoral divisions and concentrations of Protestants in others. </a:t>
            </a:r>
          </a:p>
        </p:txBody>
      </p:sp>
      <p:pic>
        <p:nvPicPr>
          <p:cNvPr id="2" name="Picture 1" descr="TCL_12e_Figure_06_42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" y="904558"/>
            <a:ext cx="9136827" cy="43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Roman Catholic Hierarchy in the U.S.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5816739"/>
            <a:ext cx="880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6-43: The Catholic Church divides space into provinces and dioceses with administrative clergy over each level of the hierarchy. </a:t>
            </a:r>
          </a:p>
        </p:txBody>
      </p:sp>
      <p:pic>
        <p:nvPicPr>
          <p:cNvPr id="2" name="Picture 1" descr="TCL_12e_Figure_06_43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13"/>
            <a:ext cx="9144000" cy="49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Sacred Space in Universalizing Religions	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0656" y="5569122"/>
            <a:ext cx="88026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6-47 and 6-48: </a:t>
            </a:r>
            <a:r>
              <a:rPr lang="en-US" sz="2000" dirty="0" err="1"/>
              <a:t>Dhamek</a:t>
            </a:r>
            <a:r>
              <a:rPr lang="en-US" sz="2000" dirty="0"/>
              <a:t> </a:t>
            </a:r>
            <a:r>
              <a:rPr lang="en-US" sz="2000" dirty="0" smtClean="0"/>
              <a:t>Stupa </a:t>
            </a:r>
            <a:r>
              <a:rPr lang="en-US" sz="2000" dirty="0"/>
              <a:t>(left) in </a:t>
            </a:r>
            <a:r>
              <a:rPr lang="en-US" sz="2000" dirty="0" err="1"/>
              <a:t>Sarnath</a:t>
            </a:r>
            <a:r>
              <a:rPr lang="en-US" sz="2000" dirty="0"/>
              <a:t>, India is sacred to Buddhists. The Masjid </a:t>
            </a:r>
            <a:r>
              <a:rPr lang="en-US" sz="2000" dirty="0" smtClean="0"/>
              <a:t>al-Haram </a:t>
            </a:r>
            <a:r>
              <a:rPr lang="en-US" sz="2000" dirty="0"/>
              <a:t>(Great Mosque) in </a:t>
            </a:r>
            <a:r>
              <a:rPr lang="en-US" sz="2000" dirty="0" err="1"/>
              <a:t>Makkah</a:t>
            </a:r>
            <a:r>
              <a:rPr lang="en-US" sz="2000" dirty="0"/>
              <a:t>, Saudi Arabia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is </a:t>
            </a:r>
            <a:r>
              <a:rPr lang="en-US" sz="2000" dirty="0"/>
              <a:t>sacred to Muslims.</a:t>
            </a:r>
          </a:p>
        </p:txBody>
      </p:sp>
      <p:pic>
        <p:nvPicPr>
          <p:cNvPr id="3" name="Picture 2" descr="TCL_12e_Figure_06_4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" y="1133245"/>
            <a:ext cx="3057615" cy="4391256"/>
          </a:xfrm>
          <a:prstGeom prst="rect">
            <a:avLst/>
          </a:prstGeom>
        </p:spPr>
      </p:pic>
      <p:pic>
        <p:nvPicPr>
          <p:cNvPr id="4" name="Picture 3" descr="TCL_12e_Figure_06_48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22" y="1332655"/>
            <a:ext cx="6036081" cy="39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3.5 The Landscape in Ethnic Religions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5665378"/>
            <a:ext cx="88026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6-49 and 6-50: Ethnic religions differ in views of disposal of the dead. Hindus favor cremation at Varanasi (left), while Zoroastrians historically preferred open exposure (right).</a:t>
            </a:r>
          </a:p>
        </p:txBody>
      </p:sp>
      <p:pic>
        <p:nvPicPr>
          <p:cNvPr id="3" name="Picture 2" descr="TCL_12e_Figure_06_49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10439"/>
            <a:ext cx="5015073" cy="3428161"/>
          </a:xfrm>
          <a:prstGeom prst="rect">
            <a:avLst/>
          </a:prstGeom>
        </p:spPr>
      </p:pic>
      <p:pic>
        <p:nvPicPr>
          <p:cNvPr id="7" name="Picture 6" descr="TCL_12e_Figure_06_50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2897348"/>
            <a:ext cx="4521200" cy="280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0805" y="720462"/>
            <a:ext cx="8562975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Universalizing religions tend to recognize dates in the life of the founder.</a:t>
            </a:r>
          </a:p>
          <a:p>
            <a:r>
              <a:rPr lang="en-US" altLang="en-US" dirty="0"/>
              <a:t>Ethnic religions’ calendars are more organized around seasons</a:t>
            </a:r>
            <a:r>
              <a:rPr lang="en-US" altLang="en-US" dirty="0" smtClean="0"/>
              <a:t>. 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Religious Calendars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51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2837" y="1193320"/>
            <a:ext cx="8562975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4.1 Challenges for Religions in South and East Asia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4.2 Challenges for Religions in Central and Southwest Asia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4.3 Geographic Perspectives in the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Middle </a:t>
            </a:r>
            <a:r>
              <a:rPr lang="en-US" altLang="en-US" dirty="0"/>
              <a:t>East</a:t>
            </a:r>
          </a:p>
          <a:p>
            <a:pPr marL="685800" indent="-685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4.4 Jerusalem’s Challenging Geography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Key Issue 4: Why Do Territorial Conflicts Arise Among Religious Groups?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849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087395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dirty="0"/>
              <a:t>Hindu’s traditional caste system—conflict with social equality</a:t>
            </a:r>
          </a:p>
          <a:p>
            <a:r>
              <a:rPr lang="en-US" altLang="en-US" dirty="0"/>
              <a:t>Religious revival after Soviet Communist era ended</a:t>
            </a:r>
          </a:p>
          <a:p>
            <a:r>
              <a:rPr lang="en-US" altLang="en-US" dirty="0"/>
              <a:t>Continued conflict between religion and </a:t>
            </a:r>
            <a:r>
              <a:rPr lang="en-US" altLang="en-US" dirty="0" smtClean="0"/>
              <a:t>communism </a:t>
            </a:r>
            <a:r>
              <a:rPr lang="en-US" altLang="en-US" dirty="0"/>
              <a:t>in China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4.1 Challenges for Religions in South </a:t>
            </a:r>
            <a:r>
              <a:rPr lang="en-US" altLang="en-US" dirty="0" smtClean="0"/>
              <a:t>and </a:t>
            </a:r>
            <a:r>
              <a:rPr lang="en-US" altLang="en-US" dirty="0"/>
              <a:t>East Asia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041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Percentage of Adherents by Religion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90513" y="58167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6-1: 77 percent of the world follows a branch of Christianity, Islam, Hinduism, or Buddhism, the four largest religions</a:t>
            </a:r>
            <a:r>
              <a:rPr lang="en-US" sz="2000" dirty="0" smtClean="0"/>
              <a:t>.  </a:t>
            </a:r>
            <a:endParaRPr lang="en-US" altLang="en-US" sz="2000" dirty="0"/>
          </a:p>
        </p:txBody>
      </p:sp>
      <p:pic>
        <p:nvPicPr>
          <p:cNvPr id="3" name="Picture 2" descr="TCL_12e_Figure_06_0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10" y="676903"/>
            <a:ext cx="4742180" cy="50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Taliban vs. Western Values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5665378"/>
            <a:ext cx="88026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6-55: The Taliban, in Afghanistan’s strict interpretation of Islamic values, led to laws and actions counter to many Western values, including the destruction of this statue of Buddha.</a:t>
            </a:r>
          </a:p>
        </p:txBody>
      </p:sp>
      <p:pic>
        <p:nvPicPr>
          <p:cNvPr id="3" name="Picture 2" descr="TCL_12e_Figure_06_55a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599"/>
            <a:ext cx="3517900" cy="4927797"/>
          </a:xfrm>
          <a:prstGeom prst="rect">
            <a:avLst/>
          </a:prstGeom>
        </p:spPr>
      </p:pic>
      <p:pic>
        <p:nvPicPr>
          <p:cNvPr id="5" name="Picture 4" descr="TCL_12e_Figure_06_55b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604220"/>
            <a:ext cx="3416300" cy="49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Conflict in the Middle East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957413"/>
            <a:ext cx="46553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6-56: The area of present-day Israel has a long history of conflicting Jewish, Christian, and Muslim claims.</a:t>
            </a:r>
          </a:p>
        </p:txBody>
      </p:sp>
      <p:pic>
        <p:nvPicPr>
          <p:cNvPr id="2" name="Picture 1" descr="TCL_12e_Figure_06_5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598487"/>
            <a:ext cx="3814063" cy="60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Territorial Changes in Israel and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its </a:t>
            </a:r>
            <a:r>
              <a:rPr lang="en-US" altLang="en-US" dirty="0"/>
              <a:t>Neighbors	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0656" y="5912995"/>
            <a:ext cx="880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6-57: Israel’s territory has expanded since 1947. Israel’s possession of territory dedicated to Palestinians remains controversial.</a:t>
            </a:r>
          </a:p>
        </p:txBody>
      </p:sp>
      <p:pic>
        <p:nvPicPr>
          <p:cNvPr id="2" name="Picture 1" descr="TCL_12e_Figure_06_5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121936"/>
            <a:ext cx="8559800" cy="47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Jerusalem’s Challenging Geography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5925027"/>
            <a:ext cx="880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6-58: The Old City of Jerusalem is divided into quarters due to competing religious </a:t>
            </a:r>
            <a:r>
              <a:rPr lang="en-US" sz="2000" dirty="0" smtClean="0"/>
              <a:t>claims.</a:t>
            </a:r>
            <a:endParaRPr lang="en-US" sz="2000" dirty="0"/>
          </a:p>
        </p:txBody>
      </p:sp>
      <p:pic>
        <p:nvPicPr>
          <p:cNvPr id="2" name="Picture 1" descr="TCL_12e_Figure_06_5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647587"/>
            <a:ext cx="5295900" cy="52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Jerusalem’s Challenging Geography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656" y="5937059"/>
            <a:ext cx="880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6-59: The Dome of the Rock, a holy site to Muslims, is next to the Western Wall, a site sacred to Jews. </a:t>
            </a:r>
          </a:p>
        </p:txBody>
      </p:sp>
      <p:pic>
        <p:nvPicPr>
          <p:cNvPr id="2" name="Picture 1" descr="TCL_12e_Figure_06_5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610350"/>
            <a:ext cx="6845300" cy="525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Jerusalem’s Challenging Geography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44256" y="4203839"/>
            <a:ext cx="40711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6-60 and 6-61: Israel is building a security fence on the boundary with the West Bank.</a:t>
            </a:r>
          </a:p>
        </p:txBody>
      </p:sp>
      <p:pic>
        <p:nvPicPr>
          <p:cNvPr id="3" name="Picture 2" descr="TCL_12e_Figure_06_61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80" y="604838"/>
            <a:ext cx="4443020" cy="2567431"/>
          </a:xfrm>
          <a:prstGeom prst="rect">
            <a:avLst/>
          </a:prstGeom>
        </p:spPr>
      </p:pic>
      <p:pic>
        <p:nvPicPr>
          <p:cNvPr id="5" name="Picture 4" descr="TCL_12e_Figure_06_60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" y="611187"/>
            <a:ext cx="4622566" cy="596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 End</a:t>
            </a:r>
            <a:endParaRPr lang="en-US" altLang="en-US" dirty="0" smtClean="0"/>
          </a:p>
        </p:txBody>
      </p:sp>
      <p:pic>
        <p:nvPicPr>
          <p:cNvPr id="2" name="Picture 1" descr="TCL_12e_ChOpener_06_0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998219"/>
            <a:ext cx="9140238" cy="52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Most Numerous Religions by Country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900963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6-5: The Western Hemisphere, Europe, and sub-Saharan Africa are predominantly Christian; Southwest Asia and North Africa are majority Muslim. </a:t>
            </a:r>
            <a:endParaRPr lang="en-US" altLang="en-US" sz="2000" dirty="0"/>
          </a:p>
        </p:txBody>
      </p:sp>
      <p:pic>
        <p:nvPicPr>
          <p:cNvPr id="2" name="Picture 1" descr="TCL_12e_Figure_06_05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6" y="617537"/>
            <a:ext cx="8802688" cy="52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Branches of Christianity in Europe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6-6: Christianity is divided into Roman Catholic, predominantly in the south, Protestant in the north, and Orthodox in the east. </a:t>
            </a:r>
          </a:p>
        </p:txBody>
      </p:sp>
      <p:pic>
        <p:nvPicPr>
          <p:cNvPr id="2" name="Picture 1" descr="TCL_12e_Figure_06_06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86" y="621852"/>
            <a:ext cx="5558028" cy="51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Most Numerous Faiths by U.S. County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816739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6-7: American Christianity has a diversity of distinct faiths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regional </a:t>
            </a:r>
            <a:r>
              <a:rPr lang="en-US" sz="2000" dirty="0"/>
              <a:t>distributions. </a:t>
            </a:r>
          </a:p>
        </p:txBody>
      </p:sp>
      <p:pic>
        <p:nvPicPr>
          <p:cNvPr id="2" name="Picture 1" descr="TCL_12e_Figure_06_07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" y="1228852"/>
            <a:ext cx="9152440" cy="4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Most Numerous Non-Christian Faiths by U.S. County</a:t>
            </a:r>
            <a:r>
              <a:rPr lang="en-US" dirty="0" smtClean="0"/>
              <a:t> 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0811" y="5885753"/>
            <a:ext cx="7002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6-8: Non-Christian faiths tend to be more common closer to the coast and in urban areas. </a:t>
            </a:r>
          </a:p>
        </p:txBody>
      </p:sp>
      <p:pic>
        <p:nvPicPr>
          <p:cNvPr id="2" name="Picture 1" descr="TCL_12e_Figure_06_08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6" y="1117092"/>
            <a:ext cx="6732588" cy="46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Cartogram of Muslim Adherents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124515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6-9: Muslim populations are very large in South Asia and Indonesia. </a:t>
            </a:r>
          </a:p>
        </p:txBody>
      </p:sp>
      <p:pic>
        <p:nvPicPr>
          <p:cNvPr id="2" name="Picture 1" descr="TCL_12e_Figure_06_09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" y="1155700"/>
            <a:ext cx="9148480" cy="45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1300</Words>
  <Application>Microsoft Office PowerPoint</Application>
  <PresentationFormat>On-screen Show (4:3)</PresentationFormat>
  <Paragraphs>161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318</cp:revision>
  <dcterms:created xsi:type="dcterms:W3CDTF">2016-05-22T06:40:43Z</dcterms:created>
  <dcterms:modified xsi:type="dcterms:W3CDTF">2019-08-20T18:57:04Z</dcterms:modified>
</cp:coreProperties>
</file>