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0"/>
  </p:notesMasterIdLst>
  <p:sldIdLst>
    <p:sldId id="259" r:id="rId3"/>
    <p:sldId id="261" r:id="rId4"/>
    <p:sldId id="308" r:id="rId5"/>
    <p:sldId id="355" r:id="rId6"/>
    <p:sldId id="302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38" r:id="rId16"/>
    <p:sldId id="364" r:id="rId17"/>
    <p:sldId id="365" r:id="rId18"/>
    <p:sldId id="366" r:id="rId19"/>
    <p:sldId id="367" r:id="rId20"/>
    <p:sldId id="368" r:id="rId21"/>
    <p:sldId id="371" r:id="rId22"/>
    <p:sldId id="369" r:id="rId23"/>
    <p:sldId id="370" r:id="rId24"/>
    <p:sldId id="374" r:id="rId25"/>
    <p:sldId id="372" r:id="rId26"/>
    <p:sldId id="373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95" r:id="rId48"/>
    <p:sldId id="39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6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735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5545">
          <p15:clr>
            <a:srgbClr val="A4A3A4"/>
          </p15:clr>
        </p15:guide>
        <p15:guide id="9" pos="283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398" y="66"/>
      </p:cViewPr>
      <p:guideLst>
        <p:guide orient="horz" pos="2160"/>
        <p:guide pos="2880"/>
        <p:guide orient="horz" pos="460"/>
        <p:guide orient="horz" pos="4110"/>
        <p:guide orient="horz" pos="735"/>
        <p:guide orient="horz" pos="1746"/>
        <p:guide pos="1003"/>
        <p:guide pos="5545"/>
        <p:guide pos="283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b="1" dirty="0"/>
              <a:t>Chapter 5</a:t>
            </a:r>
            <a:br>
              <a:rPr lang="en-US" altLang="en-US" sz="3400" b="1" dirty="0"/>
            </a:br>
            <a:r>
              <a:rPr lang="en-US" altLang="en-US" sz="3400" b="1" dirty="0"/>
              <a:t>Languages</a:t>
            </a:r>
            <a:endParaRPr lang="en-US" altLang="en-US" sz="3400" b="1" dirty="0">
              <a:cs typeface="Arial" panose="020B0604020202020204" pitchFamily="34" charset="0"/>
            </a:endParaRP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5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4709" y="708430"/>
            <a:ext cx="8562975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Indo-European: largest</a:t>
            </a:r>
          </a:p>
          <a:p>
            <a:pPr lvl="1"/>
            <a:r>
              <a:rPr lang="en-US" altLang="en-US" dirty="0"/>
              <a:t>nearly half of all people</a:t>
            </a:r>
          </a:p>
          <a:p>
            <a:pPr lvl="1"/>
            <a:r>
              <a:rPr lang="en-US" altLang="en-US" dirty="0"/>
              <a:t>includes Indo-Iranian, Germanic, Romance, Balto-Slavic branches</a:t>
            </a:r>
          </a:p>
          <a:p>
            <a:r>
              <a:rPr lang="en-US" altLang="en-US" dirty="0"/>
              <a:t>Sino-Tibetan: second-largest</a:t>
            </a:r>
          </a:p>
          <a:p>
            <a:pPr lvl="1"/>
            <a:r>
              <a:rPr lang="en-US" altLang="en-US" dirty="0"/>
              <a:t>Mandarin majority of this family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Two Largest Language Families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6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Distribution of Language Families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5-6: The Indo-European family has the largest spatial extent. All families with at least nine million native speakers are shown with a color.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3" name="Picture 2" descr="TCL_12e_Figure_05_0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38"/>
            <a:ext cx="9144000" cy="50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Branches of Indo-European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1736" y="5816739"/>
            <a:ext cx="7820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5-7: The largest language groups in Indo-European are Germanic, Balto-Slavic, Indo-Iranian, and Romance.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Picture 1" descr="TCL_12e_Figure_05_0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377"/>
            <a:ext cx="9143999" cy="35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Africa’s Language Families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590919" y="2450639"/>
            <a:ext cx="345209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5-9: Africa displays a great diversity of languages. This map displays language families, which can be subdivided into language groups and then individual languages.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Picture 1" descr="TCL_12e_Figure_05_0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" y="614074"/>
            <a:ext cx="5499358" cy="59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Where Did English and Related Languages Originate and Diffuse?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2.1 Distribution of Indo-European Branches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2.2 Origin and Distribution of Indo-European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2.3 Origin and Diffusion of English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2.4 Global Importance of English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2.5 Official Languages</a:t>
            </a:r>
          </a:p>
        </p:txBody>
      </p:sp>
    </p:spTree>
    <p:extLst>
      <p:ext uri="{BB962C8B-B14F-4D97-AF65-F5344CB8AC3E}">
        <p14:creationId xmlns:p14="http://schemas.microsoft.com/office/powerpoint/2010/main" val="38263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Germanic Branch of Indo-European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88931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5-10: The Germanic branch is subdivided into North and West Germanic language groups. English is part of the West Germanic group.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3" name="Picture 2" descr="TCL_12e_Figure_05_1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51" y="589692"/>
            <a:ext cx="5396299" cy="524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Romance Branch of Indo-European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6132" y="5519492"/>
            <a:ext cx="75517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5-11: Romance languages developed from Latin, the language of the Roman empire. The most widely used are Spanish, Portuguese, French, </a:t>
            </a:r>
            <a:r>
              <a:rPr lang="en-US" sz="2000" dirty="0" smtClean="0"/>
              <a:t>and </a:t>
            </a:r>
            <a:r>
              <a:rPr lang="en-US" sz="2000" dirty="0"/>
              <a:t>Italian.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Picture 1" descr="TCL_12e_Figure_05_1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" y="1202065"/>
            <a:ext cx="9133806" cy="38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Language Families in India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88908" y="5844375"/>
            <a:ext cx="616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5-12: India’s principal language is Hindi, but there are 22 other scheduled languages. </a:t>
            </a:r>
          </a:p>
        </p:txBody>
      </p:sp>
      <p:pic>
        <p:nvPicPr>
          <p:cNvPr id="2" name="Picture 1" descr="TCL_12e_Figure_05_1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53" y="706438"/>
            <a:ext cx="6653095" cy="51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4709" y="708430"/>
            <a:ext cx="85629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Indo-European is a family of related languages.</a:t>
            </a:r>
          </a:p>
          <a:p>
            <a:r>
              <a:rPr lang="en-US" altLang="en-US" dirty="0"/>
              <a:t>Linguists suspect the earliest speakers lived inland near the Europe/Asia boundary.</a:t>
            </a:r>
          </a:p>
          <a:p>
            <a:r>
              <a:rPr lang="en-US" altLang="en-US" dirty="0"/>
              <a:t>Two theories:</a:t>
            </a:r>
          </a:p>
          <a:p>
            <a:pPr lvl="1"/>
            <a:r>
              <a:rPr lang="en-US" altLang="en-US" dirty="0" smtClean="0"/>
              <a:t>nomadic </a:t>
            </a:r>
            <a:r>
              <a:rPr lang="en-US" altLang="en-US" dirty="0"/>
              <a:t>warrior</a:t>
            </a:r>
          </a:p>
          <a:p>
            <a:pPr lvl="1"/>
            <a:r>
              <a:rPr lang="en-US" altLang="en-US" dirty="0" smtClean="0"/>
              <a:t>sedentary </a:t>
            </a:r>
            <a:r>
              <a:rPr lang="en-US" altLang="en-US" dirty="0"/>
              <a:t>farmer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Origin and Diffusion of Indo-European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62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Origin and Diffusion of Indo-European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5-14: The nomadic warrior theory proposes a group known as the Kurgans were the original speakers of an Indo-European language.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 descr="TCL_12e_Figure_05_1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" y="625620"/>
            <a:ext cx="9083597" cy="52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7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Where Are the World’s Languages Distributed?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Where Did English and Related Languages Originate and Diffuse?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Do Individual Languages Vary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Among </a:t>
            </a:r>
            <a:r>
              <a:rPr lang="en-US" altLang="en-US" dirty="0"/>
              <a:t>Places?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Do Local Languages Survive?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Languages: Key Issues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Origin and Diffusion of Indo-European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5-15: The sedentary farmer theory proposes original speakers of an Indo-European language were farmers from present-day Turkey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3" name="Picture 2" descr="TCL_12e_Figure_05_1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905"/>
            <a:ext cx="9144000" cy="44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Invasions of England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4163" y="5613288"/>
            <a:ext cx="74956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5-16: English has developed from a mix of different language </a:t>
            </a:r>
            <a:r>
              <a:rPr lang="en-US" sz="2000" dirty="0" smtClean="0"/>
              <a:t>influences </a:t>
            </a:r>
            <a:r>
              <a:rPr lang="en-US" sz="2000" dirty="0"/>
              <a:t>from earlier languages already present and those spoken by repeated invasions of different groups.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" name="Picture 1" descr="TCL_12e_Figure_05_1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53" y="587396"/>
            <a:ext cx="5095694" cy="49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Origin of English Words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5-17: Even though it is classified as a member of the Germanic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branch</a:t>
            </a:r>
            <a:r>
              <a:rPr lang="en-US" sz="2000" dirty="0"/>
              <a:t>, most English words are from Romance languages.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2" name="Picture 1" descr="TCL_12e_Figure_05_1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07" y="623713"/>
            <a:ext cx="5765586" cy="52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Combining English with </a:t>
            </a:r>
            <a:r>
              <a:rPr lang="en-US" altLang="en-US" dirty="0" smtClean="0"/>
              <a:t>Other </a:t>
            </a:r>
            <a:r>
              <a:rPr lang="en-US" altLang="en-US" dirty="0"/>
              <a:t>Languages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29389" y="5904476"/>
            <a:ext cx="80852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5-18: English is sometimes combined with French (Franglais, shown here), Spanish (Spanglish), or German (</a:t>
            </a:r>
            <a:r>
              <a:rPr lang="en-US" sz="2000" dirty="0" err="1"/>
              <a:t>Denglish</a:t>
            </a:r>
            <a:r>
              <a:rPr lang="en-US" sz="2000" dirty="0"/>
              <a:t>)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2" name="Picture 1" descr="TCL_12e_Figure_05_1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85" y="1111342"/>
            <a:ext cx="3787228" cy="47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Learning Lingua Franca Languages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5453" y="4463455"/>
            <a:ext cx="429634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5-19 and 5-20: A lingua franca allows speakers to communicate in a common language; English (above) and Russian (right) are studied for their use as lingua franca</a:t>
            </a:r>
            <a:r>
              <a:rPr lang="en-US" sz="2000" dirty="0" smtClean="0"/>
              <a:t>.  </a:t>
            </a:r>
            <a:endParaRPr lang="en-US" sz="2000" dirty="0"/>
          </a:p>
        </p:txBody>
      </p:sp>
      <p:pic>
        <p:nvPicPr>
          <p:cNvPr id="2" name="Picture 1" descr="TCL_12e_Figure_05_19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" y="612370"/>
            <a:ext cx="4547194" cy="3780578"/>
          </a:xfrm>
          <a:prstGeom prst="rect">
            <a:avLst/>
          </a:prstGeom>
        </p:spPr>
      </p:pic>
      <p:pic>
        <p:nvPicPr>
          <p:cNvPr id="3" name="Picture 2" descr="TCL_12e_Figure_05_20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36" y="3220623"/>
            <a:ext cx="4587464" cy="339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Languages of Websites and Users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60258" y="5543556"/>
            <a:ext cx="74234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5-21 and 5-22: More than one-half of websites are written in </a:t>
            </a:r>
            <a:r>
              <a:rPr lang="en-US" sz="2000" dirty="0" smtClean="0"/>
              <a:t>English </a:t>
            </a:r>
            <a:r>
              <a:rPr lang="en-US" sz="2000" dirty="0"/>
              <a:t>(left), but English speakers make up only about a quarter of </a:t>
            </a:r>
            <a:r>
              <a:rPr lang="en-US" sz="2000" dirty="0" smtClean="0"/>
              <a:t>Internet </a:t>
            </a:r>
            <a:r>
              <a:rPr lang="en-US" sz="2000" dirty="0"/>
              <a:t>users (right).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3" name="Picture 2" descr="TCL_12e_Figure_05_21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" y="1394851"/>
            <a:ext cx="4497225" cy="3462929"/>
          </a:xfrm>
          <a:prstGeom prst="rect">
            <a:avLst/>
          </a:prstGeom>
        </p:spPr>
      </p:pic>
      <p:pic>
        <p:nvPicPr>
          <p:cNvPr id="6" name="Picture 5" descr="TCL_12e_Figure_05_22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13" y="1397729"/>
            <a:ext cx="4506088" cy="34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Europe’s Official and Minority Languages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65039" y="2454436"/>
            <a:ext cx="2588042" cy="231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5-23: Official EU languages are written in black, bolder font. Purple lettering denotes protected minority languages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 descr="TCL_12e_Figure_05_2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04" y="1246025"/>
            <a:ext cx="5833453" cy="53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English-Speaking Countries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16669" y="5846289"/>
            <a:ext cx="7110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5-24: English is an official language in 58 countries and widely </a:t>
            </a:r>
            <a:r>
              <a:rPr lang="en-US" sz="2000" dirty="0" smtClean="0"/>
              <a:t>spoken in </a:t>
            </a:r>
            <a:r>
              <a:rPr lang="en-US" sz="2000" dirty="0"/>
              <a:t>several others. </a:t>
            </a:r>
          </a:p>
        </p:txBody>
      </p:sp>
      <p:pic>
        <p:nvPicPr>
          <p:cNvPr id="3" name="Picture 2" descr="TCL_12e_Figure_05_2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21"/>
            <a:ext cx="9144000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kern="0" dirty="0"/>
              <a:t>Key Issue 3: Why Do Individual Languages Vary Among Places</a:t>
            </a:r>
            <a:r>
              <a:rPr lang="en-US" kern="0" dirty="0" smtClean="0"/>
              <a:t>?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81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3.1 English Dialects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3.2 U.S. Dialects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3.3 Dialect or Language?</a:t>
            </a:r>
          </a:p>
          <a:p>
            <a:pPr marL="914400" indent="-91440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3.4 Multilingual Places</a:t>
            </a:r>
          </a:p>
        </p:txBody>
      </p:sp>
    </p:spTree>
    <p:extLst>
      <p:ext uri="{BB962C8B-B14F-4D97-AF65-F5344CB8AC3E}">
        <p14:creationId xmlns:p14="http://schemas.microsoft.com/office/powerpoint/2010/main" val="15390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U.S. and U.K. Dialects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4269" y="5912995"/>
            <a:ext cx="892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5-26: Car- and driving-related terms indicate dialectical differences between English spoken in the </a:t>
            </a:r>
            <a:r>
              <a:rPr lang="en-US" sz="2000" dirty="0" smtClean="0"/>
              <a:t>United States </a:t>
            </a:r>
            <a:r>
              <a:rPr lang="en-US" sz="2000" dirty="0"/>
              <a:t>and </a:t>
            </a:r>
            <a:r>
              <a:rPr lang="en-US" sz="2000" dirty="0" smtClean="0"/>
              <a:t>United Kingdom.</a:t>
            </a:r>
            <a:endParaRPr lang="en-US" sz="2000" dirty="0"/>
          </a:p>
        </p:txBody>
      </p:sp>
      <p:pic>
        <p:nvPicPr>
          <p:cNvPr id="2" name="Picture 1" descr="TCL_12e_Figure_05_2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8" y="695325"/>
            <a:ext cx="6501864" cy="5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1.1 Introducing Languages 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1.2 Language Families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1.3 Two Largest Language Families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1.4 Other Large Language </a:t>
            </a:r>
            <a:r>
              <a:rPr lang="en-US" altLang="en-US" dirty="0" smtClean="0"/>
              <a:t>Families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1: Where Are the World’s Languages Distributed?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Dialects and </a:t>
            </a:r>
            <a:r>
              <a:rPr lang="en-US" altLang="en-US" dirty="0" err="1"/>
              <a:t>Subdialects</a:t>
            </a:r>
            <a:r>
              <a:rPr lang="en-US" altLang="en-US" dirty="0"/>
              <a:t> in England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70021" y="5912995"/>
            <a:ext cx="76039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5-28: England’s dialects today (b) are expected to change (c) based on demography and migration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2" name="Picture 1" descr="TCL_12e_Figure_05_2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720"/>
            <a:ext cx="9144000" cy="50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U.S. Dialects and </a:t>
            </a:r>
            <a:r>
              <a:rPr lang="en-US" altLang="en-US" dirty="0" err="1"/>
              <a:t>Subdialects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1403" y="5912995"/>
            <a:ext cx="88611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5-29: The </a:t>
            </a:r>
            <a:r>
              <a:rPr lang="en-US" sz="2000" dirty="0" smtClean="0"/>
              <a:t>United States </a:t>
            </a:r>
            <a:r>
              <a:rPr lang="en-US" sz="2000" dirty="0"/>
              <a:t>has four major dialect regions and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several </a:t>
            </a:r>
            <a:r>
              <a:rPr lang="en-US" sz="2000" dirty="0" err="1"/>
              <a:t>subdialects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5_2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648734"/>
            <a:ext cx="8354104" cy="51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Soft Drink Dialects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97142" y="5912991"/>
            <a:ext cx="67497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5-30: The names used for soft drinks represent regional dialectical differences in the </a:t>
            </a:r>
            <a:r>
              <a:rPr lang="en-US" sz="2000" dirty="0" smtClean="0"/>
              <a:t>United States.</a:t>
            </a:r>
            <a:endParaRPr lang="en-US" sz="2000" dirty="0"/>
          </a:p>
        </p:txBody>
      </p:sp>
      <p:pic>
        <p:nvPicPr>
          <p:cNvPr id="3" name="Picture 2" descr="TCL_12e_Figure_05_3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6" y="657916"/>
            <a:ext cx="6821748" cy="51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Example of Haitian Creole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40803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5-31: A Miami-Dade County election pamphlet is written in three languages: English (top), Spanish (middle), and Haitian Creole (bottom).</a:t>
            </a:r>
          </a:p>
        </p:txBody>
      </p:sp>
      <p:pic>
        <p:nvPicPr>
          <p:cNvPr id="2" name="Picture 1" descr="TCL_12e_Figure_05_3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74" y="616647"/>
            <a:ext cx="6842053" cy="51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4709" y="708430"/>
            <a:ext cx="8562975" cy="383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Challenge: Is a language distinct or a dialect? </a:t>
            </a:r>
          </a:p>
          <a:p>
            <a:r>
              <a:rPr lang="en-US" altLang="en-US" dirty="0"/>
              <a:t>Dialects may become distinct languages over time.</a:t>
            </a:r>
          </a:p>
          <a:p>
            <a:r>
              <a:rPr lang="en-US" altLang="en-US" dirty="0"/>
              <a:t>Cultural identity plays a role.</a:t>
            </a:r>
          </a:p>
          <a:p>
            <a:r>
              <a:rPr lang="en-US" altLang="en-US" dirty="0"/>
              <a:t>Some governments standardize language for unity.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Dialect or Language?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55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Language Diversity in Switzerland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184675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5-33: Switzerland has four official languages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5_3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3" y="661305"/>
            <a:ext cx="7389835" cy="54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Language Diversity in Canada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9095" y="2346158"/>
            <a:ext cx="2469727" cy="19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5-34: Canada’s French speakers are concentrated along the St. Lawrence and Great Lakes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5_3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69" y="730250"/>
            <a:ext cx="6300120" cy="5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Language Diversity in Nigeria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741" y="2364671"/>
            <a:ext cx="337015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5-35: Nigeria has 529 </a:t>
            </a:r>
            <a:r>
              <a:rPr lang="en-US" sz="2000" dirty="0" smtClean="0"/>
              <a:t>languages </a:t>
            </a:r>
            <a:r>
              <a:rPr lang="en-US" sz="2000" dirty="0"/>
              <a:t>among several families. Hausa, Igbo, and Yoruba are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most common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5_3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2" y="608824"/>
            <a:ext cx="5404855" cy="61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Language Diversity in Belgium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316" y="2227655"/>
            <a:ext cx="316430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5-36: Belgium is divided regionally between the Flemish north and French south, with protected minorities in border areas and a bilingual capital. </a:t>
            </a:r>
          </a:p>
        </p:txBody>
      </p:sp>
      <p:pic>
        <p:nvPicPr>
          <p:cNvPr id="2" name="Picture 1" descr="TCL_12e_Figure_05_3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57" y="827562"/>
            <a:ext cx="5593426" cy="5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4: Why Do Local </a:t>
            </a:r>
            <a:r>
              <a:rPr lang="en-US" altLang="en-US" dirty="0" smtClean="0"/>
              <a:t>Languages </a:t>
            </a:r>
            <a:r>
              <a:rPr lang="en-US" altLang="en-US" dirty="0"/>
              <a:t>Survive?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indent="-1828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4.1 Endangered Languages </a:t>
            </a:r>
          </a:p>
          <a:p>
            <a:pPr marL="914400" indent="-1828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4.2 Preserving Languages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4.3 Isolated and Extinct Languages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4.4 New and Growing Languages</a:t>
            </a:r>
          </a:p>
        </p:txBody>
      </p:sp>
    </p:spTree>
    <p:extLst>
      <p:ext uri="{BB962C8B-B14F-4D97-AF65-F5344CB8AC3E}">
        <p14:creationId xmlns:p14="http://schemas.microsoft.com/office/powerpoint/2010/main" val="18870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4709" y="708430"/>
            <a:ext cx="8562975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Language moves with speakers; new languages develop in isolation.</a:t>
            </a:r>
          </a:p>
          <a:p>
            <a:r>
              <a:rPr lang="en-US" altLang="en-US" dirty="0"/>
              <a:t>May be institutional, developing, vigorous, in trouble, or dying, depending on number of speakers and use.</a:t>
            </a:r>
          </a:p>
          <a:p>
            <a:r>
              <a:rPr lang="en-US" altLang="en-US" dirty="0"/>
              <a:t>Organized into families, branches, groups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Introducing Languages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4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Critically Endangered U.S. Languages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07695" y="5912036"/>
            <a:ext cx="63286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5-38: Dots are located approximately where recently extinct languages were last spoken. </a:t>
            </a:r>
          </a:p>
        </p:txBody>
      </p:sp>
      <p:pic>
        <p:nvPicPr>
          <p:cNvPr id="3" name="Picture 2" descr="TCL_12e_Figure_05_3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0" y="603672"/>
            <a:ext cx="7851281" cy="52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Why Do Local Languages Survive?</a:t>
            </a:r>
            <a:endParaRPr lang="en-US" altLang="en-US" dirty="0" smtClean="0"/>
          </a:p>
        </p:txBody>
      </p:sp>
      <p:pic>
        <p:nvPicPr>
          <p:cNvPr id="2" name="Picture 1" descr="TCL_12e_Table_05_0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7" y="640074"/>
            <a:ext cx="8316206" cy="59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Welsh Language Distribution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8948" y="3125001"/>
            <a:ext cx="3508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5-40: Welsh becomes less spoken closer to the English-Wales border. </a:t>
            </a:r>
          </a:p>
        </p:txBody>
      </p:sp>
      <p:pic>
        <p:nvPicPr>
          <p:cNvPr id="2" name="Picture 1" descr="TCL_12e_Figure_05_4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93" y="671148"/>
            <a:ext cx="4833851" cy="59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Irish Language Distribution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8784" y="2789586"/>
            <a:ext cx="390515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5-43: Irish is far less common in Northern Ireland than in Ireland. Remote areas have </a:t>
            </a:r>
            <a:r>
              <a:rPr lang="en-US" sz="2000" dirty="0" smtClean="0"/>
              <a:t>the </a:t>
            </a:r>
            <a:r>
              <a:rPr lang="en-US" sz="2000" dirty="0"/>
              <a:t>highest proportion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Irish </a:t>
            </a:r>
            <a:r>
              <a:rPr lang="en-US" sz="2000" dirty="0"/>
              <a:t>speakers. </a:t>
            </a:r>
          </a:p>
        </p:txBody>
      </p:sp>
      <p:pic>
        <p:nvPicPr>
          <p:cNvPr id="2" name="Picture 1" descr="TCL_12e_Figure_05_4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72" y="606784"/>
            <a:ext cx="4674193" cy="60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Isolated Languages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1106" y="5856345"/>
            <a:ext cx="8301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5-45: Isolated languages cannot be tied to any language families. Many isolated languages are endangered or have gone extinct.</a:t>
            </a:r>
          </a:p>
        </p:txBody>
      </p:sp>
      <p:pic>
        <p:nvPicPr>
          <p:cNvPr id="2" name="Picture 1" descr="TCL_12e_Figure_05_4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928517"/>
            <a:ext cx="9147029" cy="46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Basque: An Isolated Language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10652" y="5863128"/>
            <a:ext cx="7122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5-46: Basque is an isolated language considered vigorous because it is used in daily </a:t>
            </a:r>
            <a:r>
              <a:rPr lang="en-US" sz="2000" dirty="0" smtClean="0"/>
              <a:t>life.</a:t>
            </a:r>
            <a:endParaRPr lang="en-US" sz="2000" dirty="0"/>
          </a:p>
        </p:txBody>
      </p:sp>
      <p:pic>
        <p:nvPicPr>
          <p:cNvPr id="2" name="Picture 1" descr="TCL_12e_Figure_05_4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90"/>
            <a:ext cx="9144000" cy="51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Hebrew: A Growing Language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9963" y="5913598"/>
            <a:ext cx="6124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5-48: Hebrew became more widely spoken after 1948 with the </a:t>
            </a:r>
            <a:r>
              <a:rPr lang="en-US" sz="2000" dirty="0" smtClean="0"/>
              <a:t>creation </a:t>
            </a:r>
            <a:r>
              <a:rPr lang="en-US" sz="2000" dirty="0"/>
              <a:t>of Israel.</a:t>
            </a:r>
          </a:p>
        </p:txBody>
      </p:sp>
      <p:pic>
        <p:nvPicPr>
          <p:cNvPr id="2" name="Picture 1" descr="TCL_12e_Figure_05_4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8" y="694154"/>
            <a:ext cx="7477404" cy="52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 End</a:t>
            </a:r>
            <a:endParaRPr lang="en-US" altLang="en-US" dirty="0" smtClean="0"/>
          </a:p>
        </p:txBody>
      </p:sp>
      <p:pic>
        <p:nvPicPr>
          <p:cNvPr id="2" name="Picture 1" descr="TCL_12e_ChOpener_05_0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225"/>
            <a:ext cx="9144000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Language and Migration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90513" y="58167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5-1: Austronesian languages are related to one another but have diverged with the isolation of groups after migration. </a:t>
            </a:r>
            <a:r>
              <a:rPr lang="en-US" sz="2000" dirty="0" smtClean="0"/>
              <a:t> </a:t>
            </a:r>
            <a:endParaRPr lang="en-US" altLang="en-US" sz="2000" dirty="0"/>
          </a:p>
        </p:txBody>
      </p:sp>
      <p:pic>
        <p:nvPicPr>
          <p:cNvPr id="3" name="Picture 2" descr="TCL_12e_Figure_05_0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448"/>
            <a:ext cx="9144000" cy="45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Writing Systems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90513" y="58167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5-2: Institutional and developing languages have literary traditions. The system of writing used for different languages varies across the world.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Picture 1" descr="TCL_12e_Figure_05_0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483"/>
            <a:ext cx="9144000" cy="48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Language Family Trees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508962"/>
            <a:ext cx="9143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5-3: If language families are visualized as tree trunks, the branches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are </a:t>
            </a:r>
            <a:r>
              <a:rPr lang="en-US" sz="2000" dirty="0"/>
              <a:t>branches, the sub-branches are groups, and the leaves are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individual </a:t>
            </a:r>
            <a:r>
              <a:rPr lang="en-US" sz="2000" dirty="0"/>
              <a:t>languages.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Picture 1" descr="TCL_12e_Figure_05_0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" y="604546"/>
            <a:ext cx="9007924" cy="49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Origin of Language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5-4: The most diverse sounds in languages are found in western Africa, implying language originated there and became less diverse with diffusion. </a:t>
            </a:r>
            <a:r>
              <a:rPr 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Picture 1" descr="TCL_12e_Figure_05_0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13" y="612259"/>
            <a:ext cx="5227574" cy="51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World’s Major Language Families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5-5: Nearly half the world’s people speak a language in the Indo-European family, and another fifth speak a Sino-Tibetan language. </a:t>
            </a:r>
            <a:r>
              <a:rPr lang="en-US" sz="2000" dirty="0" smtClean="0"/>
              <a:t> </a:t>
            </a:r>
            <a:endParaRPr lang="en-US" altLang="en-US" sz="2000" dirty="0"/>
          </a:p>
        </p:txBody>
      </p:sp>
      <p:pic>
        <p:nvPicPr>
          <p:cNvPr id="2" name="Picture 1" descr="TCL_12e_Figure_05_0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592"/>
            <a:ext cx="9144000" cy="13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1271</Words>
  <Application>Microsoft Office PowerPoint</Application>
  <PresentationFormat>On-screen Show (4:3)</PresentationFormat>
  <Paragraphs>169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317</cp:revision>
  <dcterms:created xsi:type="dcterms:W3CDTF">2016-05-22T06:40:43Z</dcterms:created>
  <dcterms:modified xsi:type="dcterms:W3CDTF">2019-08-20T18:56:41Z</dcterms:modified>
</cp:coreProperties>
</file>