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52"/>
  </p:notesMasterIdLst>
  <p:sldIdLst>
    <p:sldId id="259" r:id="rId3"/>
    <p:sldId id="261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45">
          <p15:clr>
            <a:srgbClr val="A4A3A4"/>
          </p15:clr>
        </p15:guide>
        <p15:guide id="4" orient="horz" pos="4024">
          <p15:clr>
            <a:srgbClr val="A4A3A4"/>
          </p15:clr>
        </p15:guide>
        <p15:guide id="5" orient="horz" pos="735">
          <p15:clr>
            <a:srgbClr val="A4A3A4"/>
          </p15:clr>
        </p15:guide>
        <p15:guide id="6" orient="horz" pos="1524">
          <p15:clr>
            <a:srgbClr val="A4A3A4"/>
          </p15:clr>
        </p15:guide>
        <p15:guide id="7" pos="2683">
          <p15:clr>
            <a:srgbClr val="A4A3A4"/>
          </p15:clr>
        </p15:guide>
        <p15:guide id="8" pos="5545">
          <p15:clr>
            <a:srgbClr val="A4A3A4"/>
          </p15:clr>
        </p15:guide>
        <p15:guide id="9" pos="635">
          <p15:clr>
            <a:srgbClr val="A4A3A4"/>
          </p15:clr>
        </p15:guide>
        <p15:guide id="10" pos="1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9" autoAdjust="0"/>
    <p:restoredTop sz="92511" autoAdjust="0"/>
  </p:normalViewPr>
  <p:slideViewPr>
    <p:cSldViewPr showGuides="1">
      <p:cViewPr varScale="1">
        <p:scale>
          <a:sx n="69" d="100"/>
          <a:sy n="69" d="100"/>
        </p:scale>
        <p:origin x="1548" y="66"/>
      </p:cViewPr>
      <p:guideLst>
        <p:guide orient="horz" pos="2160"/>
        <p:guide pos="2880"/>
        <p:guide orient="horz" pos="445"/>
        <p:guide orient="horz" pos="4024"/>
        <p:guide orient="horz" pos="735"/>
        <p:guide orient="horz" pos="1524"/>
        <p:guide pos="2683"/>
        <p:guide pos="5545"/>
        <p:guide pos="635"/>
        <p:guide pos="1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9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94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94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9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94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 smtClean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 smtClean="0"/>
              <a:t>Overpopulation</a:t>
            </a:r>
            <a:r>
              <a:rPr lang="en-US" altLang="en-US" sz="2600" dirty="0" smtClean="0"/>
              <a:t> is best defined as</a:t>
            </a:r>
            <a:br>
              <a:rPr lang="en-US" altLang="en-US" sz="2600" dirty="0" smtClean="0"/>
            </a:br>
            <a:endParaRPr lang="en-US" altLang="en-US" sz="2600" dirty="0" smtClean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 smtClean="0"/>
              <a:t>a higher </a:t>
            </a:r>
            <a:r>
              <a:rPr lang="en-US" altLang="en-US" sz="2200" dirty="0" smtClean="0"/>
              <a:t>number of people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br>
              <a:rPr lang="en-US" altLang="en-US" sz="2200" dirty="0" smtClean="0"/>
            </a:br>
            <a:r>
              <a:rPr lang="en-US" altLang="en-US" sz="2200" dirty="0" smtClean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more people crowded together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r>
              <a:rPr lang="en-US" sz="2200" dirty="0" smtClean="0"/>
              <a:t>in </a:t>
            </a:r>
            <a:br>
              <a:rPr lang="en-US" sz="2200" dirty="0" smtClean="0"/>
            </a:br>
            <a:r>
              <a:rPr lang="en-US" altLang="en-US" sz="2200" dirty="0" smtClean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too many people for the environment’s carrying </a:t>
            </a:r>
            <a:br>
              <a:rPr lang="en-US" altLang="en-US" sz="2200" dirty="0" smtClean="0"/>
            </a:br>
            <a:r>
              <a:rPr lang="en-US" altLang="en-US" sz="2200" dirty="0" smtClean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faster growth rates than </a:t>
            </a:r>
            <a:r>
              <a:rPr lang="en-US" sz="2200" dirty="0" smtClean="0"/>
              <a:t>those </a:t>
            </a:r>
            <a:r>
              <a:rPr lang="en-US" altLang="en-US" sz="2200" dirty="0" smtClean="0"/>
              <a:t>seen in the 1990s.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Chapter 4</a:t>
            </a:r>
            <a:endParaRPr lang="en-US" altLang="en-US" sz="3400" b="1" kern="0" dirty="0" smtClean="0">
              <a:solidFill>
                <a:srgbClr val="000000"/>
              </a:solidFill>
              <a:latin typeface="+mj-l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Folk and Popular Culture</a:t>
            </a:r>
            <a:endParaRPr lang="en-US" altLang="en-US" sz="3400" b="1" kern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r>
              <a:rPr lang="en-US" altLang="en-US" sz="1800" dirty="0">
                <a:solidFill>
                  <a:srgbClr val="0D0D0D"/>
                </a:solidFill>
              </a:rPr>
              <a:t/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</a:t>
            </a:r>
            <a:r>
              <a:rPr lang="en-US" sz="1800" dirty="0" smtClean="0"/>
              <a:t>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Chapter 4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Origin and Diffusion of Folk and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Popular </a:t>
            </a:r>
            <a:r>
              <a:rPr lang="en-US" altLang="en-US" dirty="0"/>
              <a:t>Music</a:t>
            </a:r>
            <a:endParaRPr lang="en-US" altLang="en-US" dirty="0" smtClean="0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353093" y="1126260"/>
            <a:ext cx="8229600" cy="2160591"/>
          </a:xfrm>
        </p:spPr>
        <p:txBody>
          <a:bodyPr/>
          <a:lstStyle/>
          <a:p>
            <a:r>
              <a:rPr lang="en-US" altLang="en-US" dirty="0" smtClean="0"/>
              <a:t>Folk music often anonymous origin, tells traditional story</a:t>
            </a:r>
          </a:p>
          <a:p>
            <a:r>
              <a:rPr lang="en-US" altLang="en-US" dirty="0" smtClean="0"/>
              <a:t>Popular music from known authors, produced for sale</a:t>
            </a:r>
          </a:p>
        </p:txBody>
      </p:sp>
    </p:spTree>
    <p:extLst>
      <p:ext uri="{BB962C8B-B14F-4D97-AF65-F5344CB8AC3E}">
        <p14:creationId xmlns:p14="http://schemas.microsoft.com/office/powerpoint/2010/main" val="41907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Folk Music: Vietnam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9721" y="5771796"/>
            <a:ext cx="5324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4-10: Vietnamese singers perform songs with a 500-year tradition.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706438"/>
            <a:ext cx="7636042" cy="50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Popular Music: U.S. Clusters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92192" y="5771796"/>
            <a:ext cx="6759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4-11: Musicians and studios cluster in cities for access to music services and employment.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304800" y="1280160"/>
            <a:ext cx="8534400" cy="41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Favorite Artist by U.S. State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92192" y="5771796"/>
            <a:ext cx="6759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4-12: Popular music is spatially widespread yet displays regional variations in popularity.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7"/>
          <a:stretch/>
        </p:blipFill>
        <p:spPr>
          <a:xfrm>
            <a:off x="299494" y="730502"/>
            <a:ext cx="8545012" cy="48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1.5 Origin and Diffusion of Folk and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Popular </a:t>
            </a:r>
            <a:r>
              <a:rPr lang="en-US" altLang="en-US" dirty="0"/>
              <a:t>Sports</a:t>
            </a:r>
            <a:endParaRPr lang="en-US" altLang="en-US" dirty="0" smtClean="0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353093" y="1126260"/>
            <a:ext cx="8229600" cy="3243965"/>
          </a:xfrm>
        </p:spPr>
        <p:txBody>
          <a:bodyPr/>
          <a:lstStyle/>
          <a:p>
            <a:r>
              <a:rPr lang="en-US" altLang="en-US" dirty="0"/>
              <a:t>Soccer: example of global popular sport with folk origins</a:t>
            </a:r>
          </a:p>
          <a:p>
            <a:r>
              <a:rPr lang="en-US" altLang="en-US" dirty="0"/>
              <a:t>Sports must be widely practiced to be considered for Olympics.</a:t>
            </a:r>
          </a:p>
          <a:p>
            <a:r>
              <a:rPr lang="en-US" altLang="en-US" dirty="0"/>
              <a:t>Some sports have more distinct regional appeal—cricket, </a:t>
            </a:r>
            <a:r>
              <a:rPr lang="en-US" altLang="en-US" dirty="0" err="1"/>
              <a:t>wushu</a:t>
            </a:r>
            <a:r>
              <a:rPr lang="en-US" altLang="en-US" dirty="0"/>
              <a:t>, lacrosse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80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1.5 Popular Sports: World Cup Soccer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38305" y="5928076"/>
            <a:ext cx="6267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4-13: Soccer’s popularity extends to countries that have not fielded a World Cup team.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2"/>
          <a:stretch/>
        </p:blipFill>
        <p:spPr>
          <a:xfrm>
            <a:off x="1986366" y="596206"/>
            <a:ext cx="5171266" cy="53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2: Where Are Folk and Popular Material Culture Distributed?</a:t>
            </a:r>
            <a:endParaRPr lang="en-US" altLang="en-US" dirty="0" smtClean="0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353093" y="1126260"/>
            <a:ext cx="8229600" cy="3477875"/>
          </a:xfrm>
        </p:spPr>
        <p:txBody>
          <a:bodyPr/>
          <a:lstStyle/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2.1 Elements of Material Culture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2.2 Folk and Popular Clothing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2.3 Folk Food Customs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2.4 Popular Food Preferences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2.5 Folk and Popular </a:t>
            </a:r>
            <a:r>
              <a:rPr lang="en-US" altLang="en-US" dirty="0" smtClean="0"/>
              <a:t>Housing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18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Wine Production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15405" y="5771664"/>
            <a:ext cx="75131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4-16: Wine production is influenced by favorable climate and soils for grapes as well as cultural factors.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"/>
          <a:stretch/>
        </p:blipFill>
        <p:spPr>
          <a:xfrm>
            <a:off x="304800" y="1164336"/>
            <a:ext cx="8534400" cy="437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Folk Clothing: Women’s Dress Codes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9892" y="5639316"/>
            <a:ext cx="81842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4-17: Traditional clothing customs of women in North Africa and Southwest Asia vary with respect to cultural views of modesty, including the wearing of a veil.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1"/>
          <a:stretch/>
        </p:blipFill>
        <p:spPr>
          <a:xfrm>
            <a:off x="1118937" y="702336"/>
            <a:ext cx="6906126" cy="49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Folk clothing may reflect environmental or cultural factors, including religious tradition.</a:t>
            </a:r>
          </a:p>
          <a:p>
            <a:r>
              <a:rPr lang="en-US" altLang="en-US" dirty="0"/>
              <a:t>Popular clothing reflects occupation and income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Folk and Popular Clothing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26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528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Where </a:t>
            </a:r>
            <a:r>
              <a:rPr lang="en-US" altLang="en-US" dirty="0" smtClean="0"/>
              <a:t>Are </a:t>
            </a:r>
            <a:r>
              <a:rPr lang="en-US" altLang="en-US" dirty="0"/>
              <a:t>Folk and Popular Leisure Activities Distributed?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Where Are Folk and Popular Material Culture Distributed?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Why Is Access to Folk and Popular Culture Unequal?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Why Do Folk and Popular Culture Face Sustainability Challenges?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Folk and Popular Culture: Key Issues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Folk Clothing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" y="622213"/>
            <a:ext cx="3608428" cy="471233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4663" y="5305890"/>
            <a:ext cx="5064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Figures 4-18 and 4-19: Wooden shoes are a Dutch folk clothing custom (left). Muslims (center, top) and Jews (right) may customarily wear modest black clothes.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23" y="670341"/>
            <a:ext cx="2968280" cy="3167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77" y="3453062"/>
            <a:ext cx="3082941" cy="33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Local environmental conditions influence what can be grown.</a:t>
            </a:r>
          </a:p>
          <a:p>
            <a:r>
              <a:rPr lang="en-US" altLang="en-US" dirty="0"/>
              <a:t>Food taboos may protect the local environment or serve other functions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Folk Food Customs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24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Istanbul Vegetable Garden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99514" y="5771660"/>
            <a:ext cx="59449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4-23: </a:t>
            </a:r>
            <a:r>
              <a:rPr lang="en-US" sz="2000" dirty="0" err="1"/>
              <a:t>Bostans</a:t>
            </a:r>
            <a:r>
              <a:rPr lang="en-US" sz="2000" dirty="0"/>
              <a:t> in Istanbul provide fresh vegetables that do well in Turkey’s climate.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6"/>
          <a:stretch/>
        </p:blipFill>
        <p:spPr>
          <a:xfrm>
            <a:off x="133112" y="743864"/>
            <a:ext cx="8874536" cy="49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Popular Food Preferences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Popular foods vary globally and regionally in preference.</a:t>
            </a:r>
          </a:p>
          <a:p>
            <a:pPr lvl="1"/>
            <a:r>
              <a:rPr lang="en-US" altLang="en-US" dirty="0"/>
              <a:t>Coca-Cola and Pepsi have different </a:t>
            </a:r>
            <a:r>
              <a:rPr lang="en-US" altLang="en-US" dirty="0" smtClean="0"/>
              <a:t>regional </a:t>
            </a:r>
            <a:r>
              <a:rPr lang="en-US" altLang="en-US" dirty="0"/>
              <a:t>distributions.</a:t>
            </a:r>
          </a:p>
          <a:p>
            <a:pPr lvl="1"/>
            <a:r>
              <a:rPr lang="en-US" altLang="en-US" dirty="0"/>
              <a:t>U.S. preferences for popular foods vary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by </a:t>
            </a:r>
            <a:r>
              <a:rPr lang="en-US" altLang="en-US" dirty="0"/>
              <a:t>region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175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Popular Food Preferences: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Coke </a:t>
            </a:r>
            <a:r>
              <a:rPr lang="en-US" altLang="en-US" dirty="0"/>
              <a:t>vs. Pepsi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99514" y="5780194"/>
            <a:ext cx="59449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4-25: Pepsi is more popular in Canada, Peru, and a few countries from Egypt to Vietnam.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/>
        </p:blipFill>
        <p:spPr>
          <a:xfrm>
            <a:off x="304800" y="1260588"/>
            <a:ext cx="8534400" cy="43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Regional Variation: Concentration of McDonald’s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37089" y="5780194"/>
            <a:ext cx="70698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4-26: McDonald’s has the highest concentration of restaurants per capita in the Great Lakes region.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1"/>
          <a:stretch/>
        </p:blipFill>
        <p:spPr>
          <a:xfrm>
            <a:off x="728662" y="1296202"/>
            <a:ext cx="7686675" cy="43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Regional Variation: Fast-Food Restaurant Preferences	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2505" y="5780194"/>
            <a:ext cx="87469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4-27: Regional factors influence the popularity of fast food brands, here displaying the eight most popular states of four franchises.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7"/>
          <a:stretch/>
        </p:blipFill>
        <p:spPr>
          <a:xfrm>
            <a:off x="383715" y="1256583"/>
            <a:ext cx="8364537" cy="45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Folk and Popular Housing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56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Folk housing can have </a:t>
            </a:r>
          </a:p>
          <a:p>
            <a:pPr lvl="1"/>
            <a:r>
              <a:rPr lang="en-US" altLang="en-US" dirty="0" smtClean="0"/>
              <a:t>environmental </a:t>
            </a:r>
            <a:r>
              <a:rPr lang="en-US" altLang="en-US" dirty="0"/>
              <a:t>influences: choice of building materials, climate considerations</a:t>
            </a:r>
          </a:p>
          <a:p>
            <a:pPr lvl="1"/>
            <a:r>
              <a:rPr lang="en-US" altLang="en-US" dirty="0" smtClean="0"/>
              <a:t>cultural </a:t>
            </a:r>
            <a:r>
              <a:rPr lang="en-US" altLang="en-US" dirty="0"/>
              <a:t>influences: beliefs about shape and orientation of house</a:t>
            </a:r>
          </a:p>
          <a:p>
            <a:r>
              <a:rPr lang="en-US" altLang="en-US" dirty="0"/>
              <a:t>U.S. folk housing styles diffused from three hearths on Atlantic coast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98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Building </a:t>
            </a:r>
            <a:r>
              <a:rPr lang="en-US" altLang="en-US" dirty="0" smtClean="0"/>
              <a:t>Materials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442" y="6080318"/>
            <a:ext cx="88071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4-28: Local availability can influence the choice of building materials.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1" y="761074"/>
            <a:ext cx="7881838" cy="52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Environmental Influences	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442" y="5778872"/>
            <a:ext cx="88071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4-29: Different environmental conditions influence the preferred style of house in Oman (left) and Estonia (right).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3" y="1813559"/>
            <a:ext cx="8948316" cy="33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1.1 Introducing Folk and Popular Culture</a:t>
            </a:r>
          </a:p>
          <a:p>
            <a:pPr marL="685800" indent="-685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1.2 Origin, Diffusion, and Distribution of Folk and Popular Culture</a:t>
            </a:r>
          </a:p>
          <a:p>
            <a:pPr marL="685800" indent="-68580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1.3 Geographic Differences Between Folk and Popular Culture</a:t>
            </a:r>
          </a:p>
          <a:p>
            <a:pPr marL="685800" indent="-68580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1.4 Origin and Diffusion of Folk and </a:t>
            </a:r>
            <a:br>
              <a:rPr lang="en-US" altLang="en-US" dirty="0"/>
            </a:br>
            <a:r>
              <a:rPr lang="en-US" altLang="en-US" dirty="0" smtClean="0"/>
              <a:t>Popular </a:t>
            </a:r>
            <a:r>
              <a:rPr lang="en-US" altLang="en-US" dirty="0"/>
              <a:t>Music</a:t>
            </a:r>
          </a:p>
          <a:p>
            <a:pPr marL="685800" indent="-68580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mtClean="0"/>
              <a:t>1.5.Origin </a:t>
            </a:r>
            <a:r>
              <a:rPr lang="en-US" altLang="en-US" dirty="0"/>
              <a:t>and Diffusion of Folk and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Popular Sports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1: Where are Folk and Popular Leisure Activities Distributed?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Cultural Influences	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10652" y="5778872"/>
            <a:ext cx="7122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4-30: Different beliefs affect the form and position of houses in Laos (left) and Thailand (right).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2"/>
          <a:stretch/>
        </p:blipFill>
        <p:spPr>
          <a:xfrm>
            <a:off x="304800" y="1283208"/>
            <a:ext cx="8534400" cy="41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U.S. Folk Housing </a:t>
            </a:r>
            <a:r>
              <a:rPr lang="en-US" altLang="en-US" dirty="0" smtClean="0"/>
              <a:t>Hearths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3947" y="5778872"/>
            <a:ext cx="6136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4-31: Three styles of folk housing can be traced from their origin on the Atlantic coast.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"/>
          <a:stretch/>
        </p:blipFill>
        <p:spPr>
          <a:xfrm>
            <a:off x="2318101" y="718470"/>
            <a:ext cx="4507798" cy="498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Key Issue 3: Why Is Access to Folk and Popular Culture Unequal?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774" y="1124525"/>
            <a:ext cx="8404226" cy="2031325"/>
          </a:xfrm>
        </p:spPr>
        <p:txBody>
          <a:bodyPr/>
          <a:lstStyle/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>3.1 Diffusion of TV and Internet 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>3.2 Diffusion of Social Media</a:t>
            </a:r>
            <a:endParaRPr lang="en-US" altLang="en-US" dirty="0"/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>3.3 Challenges in Accessing Electronic Media</a:t>
            </a:r>
          </a:p>
        </p:txBody>
      </p:sp>
    </p:spTree>
    <p:extLst>
      <p:ext uri="{BB962C8B-B14F-4D97-AF65-F5344CB8AC3E}">
        <p14:creationId xmlns:p14="http://schemas.microsoft.com/office/powerpoint/2010/main" val="986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Diffusion of TV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0285" y="1721231"/>
            <a:ext cx="397702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96875" indent="-396875">
              <a:buNone/>
            </a:pPr>
            <a:r>
              <a:rPr lang="en-US" sz="2000" dirty="0"/>
              <a:t>Figure 4-32: </a:t>
            </a:r>
          </a:p>
          <a:p>
            <a:pPr marL="396875" indent="-396875">
              <a:buNone/>
            </a:pPr>
            <a:r>
              <a:rPr lang="en-US" sz="2000" dirty="0" smtClean="0"/>
              <a:t>(a)	Television </a:t>
            </a:r>
            <a:r>
              <a:rPr lang="en-US" sz="2000" dirty="0"/>
              <a:t>ownership was relatively high in 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United States </a:t>
            </a:r>
            <a:r>
              <a:rPr lang="en-US" sz="2000" dirty="0"/>
              <a:t>in the 1950s. </a:t>
            </a:r>
          </a:p>
          <a:p>
            <a:pPr marL="396875" indent="-396875">
              <a:buNone/>
            </a:pPr>
            <a:r>
              <a:rPr lang="en-US" sz="2000" dirty="0" smtClean="0"/>
              <a:t>(b)	By </a:t>
            </a:r>
            <a:r>
              <a:rPr lang="en-US" sz="2000" dirty="0"/>
              <a:t>1970, ownership had increased and diffused to the developed world and many developing countries. </a:t>
            </a:r>
          </a:p>
          <a:p>
            <a:pPr marL="396875" indent="-396875">
              <a:buNone/>
            </a:pPr>
            <a:r>
              <a:rPr lang="en-US" sz="2000" dirty="0" smtClean="0"/>
              <a:t>(c)	By </a:t>
            </a:r>
            <a:r>
              <a:rPr lang="en-US" sz="2000" dirty="0"/>
              <a:t>2005, TV ownership was widespread in all but the least developed countries; in the </a:t>
            </a:r>
            <a:r>
              <a:rPr lang="en-US" sz="2000" dirty="0" smtClean="0"/>
              <a:t>United States </a:t>
            </a:r>
            <a:r>
              <a:rPr lang="en-US" sz="2000" dirty="0"/>
              <a:t>there were 882 TVs per </a:t>
            </a:r>
            <a:r>
              <a:rPr lang="en-US" sz="2000" dirty="0" smtClean="0"/>
              <a:t>1,000 </a:t>
            </a:r>
            <a:r>
              <a:rPr lang="en-US" sz="2000" dirty="0"/>
              <a:t>population.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4788448" y="706436"/>
            <a:ext cx="3963954" cy="60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Diffusion of TV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"/>
          <a:stretch/>
        </p:blipFill>
        <p:spPr>
          <a:xfrm>
            <a:off x="304800" y="1569720"/>
            <a:ext cx="8534400" cy="35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Diffusion of </a:t>
            </a:r>
            <a:r>
              <a:rPr lang="en-US" altLang="en-US" dirty="0" smtClean="0"/>
              <a:t>Internet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0284" y="1721231"/>
            <a:ext cx="436203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2000" dirty="0"/>
              <a:t>Figure 4-33: </a:t>
            </a:r>
          </a:p>
          <a:p>
            <a:pPr marL="393192" indent="-393192">
              <a:buNone/>
            </a:pPr>
            <a:r>
              <a:rPr lang="en-US" sz="2000" dirty="0" smtClean="0"/>
              <a:t>(a)	Internet </a:t>
            </a:r>
            <a:r>
              <a:rPr lang="en-US" sz="2000" dirty="0"/>
              <a:t>users were concentrated in North America and Europe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1995. </a:t>
            </a:r>
          </a:p>
          <a:p>
            <a:pPr marL="393192" indent="-393192">
              <a:buNone/>
            </a:pPr>
            <a:r>
              <a:rPr lang="en-US" sz="2000" dirty="0" smtClean="0"/>
              <a:t>(b)	By </a:t>
            </a:r>
            <a:r>
              <a:rPr lang="en-US" sz="2000" dirty="0"/>
              <a:t>2000, users were common in most of the developed world and some more highly developed locations. </a:t>
            </a:r>
          </a:p>
          <a:p>
            <a:pPr marL="393192" indent="-393192">
              <a:buNone/>
            </a:pPr>
            <a:r>
              <a:rPr lang="en-US" sz="2000" dirty="0" smtClean="0"/>
              <a:t>(c)	By </a:t>
            </a:r>
            <a:r>
              <a:rPr lang="en-US" sz="2000" dirty="0"/>
              <a:t>2014, internet access was common in most developed and high developing countries.</a:t>
            </a:r>
          </a:p>
          <a:p>
            <a:pPr marL="393192" indent="-393192">
              <a:buNone/>
            </a:pPr>
            <a:r>
              <a:rPr lang="en-US" sz="2000" dirty="0" smtClean="0"/>
              <a:t>Compare </a:t>
            </a:r>
            <a:r>
              <a:rPr lang="en-US" sz="2000" dirty="0"/>
              <a:t>to Figure 4-32.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4780976" y="706438"/>
            <a:ext cx="3846982" cy="597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Diffusion of Internet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2"/>
          <a:stretch/>
        </p:blipFill>
        <p:spPr>
          <a:xfrm>
            <a:off x="304800" y="1380744"/>
            <a:ext cx="8534400" cy="392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b="48066"/>
          <a:stretch/>
        </p:blipFill>
        <p:spPr>
          <a:xfrm>
            <a:off x="2209800" y="1981200"/>
            <a:ext cx="5581517" cy="3090862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Diffusion of Social Media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0" y="5161580"/>
            <a:ext cx="65166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4-36(a): Most popular social network, 2009. A wide variety of social media were in use globally, especially in Eastern Europe and Southeast Asia.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7" r="81081" b="2097"/>
          <a:stretch/>
        </p:blipFill>
        <p:spPr>
          <a:xfrm>
            <a:off x="937181" y="642458"/>
            <a:ext cx="1425019" cy="50104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905000" y="4038600"/>
            <a:ext cx="914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2105" y="5664090"/>
            <a:ext cx="80797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4-36(b): Most popular social network, 2014. Facebook is the global leader in social media; many of the social media shown in Figure 4-36 (a) are no longer present.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Diffusion of Social Media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3"/>
          <a:stretch/>
        </p:blipFill>
        <p:spPr>
          <a:xfrm>
            <a:off x="938784" y="646278"/>
            <a:ext cx="7266432" cy="496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Diffusion of Social Media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"/>
          <a:stretch/>
        </p:blipFill>
        <p:spPr>
          <a:xfrm>
            <a:off x="304800" y="1228344"/>
            <a:ext cx="8534400" cy="424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5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Folk culture: small, homogenous groups, relative isolation</a:t>
            </a:r>
          </a:p>
          <a:p>
            <a:r>
              <a:rPr lang="en-US" altLang="en-US" dirty="0"/>
              <a:t>Popular culture: large, heterogeneous groups, widespread</a:t>
            </a:r>
          </a:p>
          <a:p>
            <a:r>
              <a:rPr lang="en-US" altLang="en-US" dirty="0"/>
              <a:t>Both types have daily necessities (food, clothing, shelter) and leisure (arts and recreation</a:t>
            </a:r>
            <a:r>
              <a:rPr lang="en-US" altLang="en-US" dirty="0" smtClean="0"/>
              <a:t>).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Introducing Folk and Popular Culture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42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3.3 Challenges in Accessing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Electronic </a:t>
            </a:r>
            <a:r>
              <a:rPr lang="en-US" altLang="en-US" dirty="0"/>
              <a:t>Media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774" y="1124525"/>
            <a:ext cx="8404226" cy="334245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Some governments concerned with citizen’s use of social media:</a:t>
            </a:r>
          </a:p>
          <a:p>
            <a:r>
              <a:rPr lang="en-US" altLang="en-US" dirty="0"/>
              <a:t>Control use by banning or limiting technology</a:t>
            </a:r>
          </a:p>
          <a:p>
            <a:r>
              <a:rPr lang="en-US" altLang="en-US" dirty="0"/>
              <a:t>Censor or filter Internet content</a:t>
            </a:r>
          </a:p>
          <a:p>
            <a:r>
              <a:rPr lang="en-US" altLang="en-US" dirty="0" err="1"/>
              <a:t>Surveil</a:t>
            </a:r>
            <a:r>
              <a:rPr lang="en-US" altLang="en-US" dirty="0"/>
              <a:t> and harass or punish </a:t>
            </a:r>
            <a:r>
              <a:rPr lang="en-US" altLang="en-US" dirty="0" smtClean="0"/>
              <a:t>users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04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-288"/>
            <a:ext cx="9144000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3.3 Internet Freedom 2014</a:t>
            </a:r>
            <a:endParaRPr lang="en-US" altLang="en-US" dirty="0" smtClean="0"/>
          </a:p>
        </p:txBody>
      </p:sp>
      <p:sp>
        <p:nvSpPr>
          <p:cNvPr id="2" name="AutoShape 7" descr="ftp://ftp.gexinc.com/Rubenstein_TCL_12e/JPEGs/CH02.zip/CH02/Ch02_Labeled/TCL_12e_Figure_02_01_L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6213" y="5838964"/>
            <a:ext cx="883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4-38: Different governments around the world limit user’s use </a:t>
            </a:r>
            <a:r>
              <a:rPr lang="en-US" dirty="0" smtClean="0"/>
              <a:t>and access to technology, </a:t>
            </a:r>
            <a:r>
              <a:rPr lang="en-US" dirty="0"/>
              <a:t>or violate their personal rights with respect to electronic media.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"/>
          <a:stretch/>
        </p:blipFill>
        <p:spPr>
          <a:xfrm>
            <a:off x="304800" y="855360"/>
            <a:ext cx="8534400" cy="46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Key Issue 4: Why Do Folk and Popular Culture Face Sustainability Challenges?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774" y="1124525"/>
            <a:ext cx="8404226" cy="1800493"/>
          </a:xfrm>
        </p:spPr>
        <p:txBody>
          <a:bodyPr/>
          <a:lstStyle/>
          <a:p>
            <a:pPr marL="685800" indent="-685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4.1 Sustainability Challenges for Folk Culture </a:t>
            </a:r>
          </a:p>
          <a:p>
            <a:pPr marL="685800" indent="-685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4.2 Sustainability Challenges for Popular Culture</a:t>
            </a:r>
          </a:p>
        </p:txBody>
      </p:sp>
    </p:spTree>
    <p:extLst>
      <p:ext uri="{BB962C8B-B14F-4D97-AF65-F5344CB8AC3E}">
        <p14:creationId xmlns:p14="http://schemas.microsoft.com/office/powerpoint/2010/main" val="9120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4.1 Sustainability Challenges for Folk Culture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773" y="1124525"/>
            <a:ext cx="8688973" cy="2702278"/>
          </a:xfrm>
        </p:spPr>
        <p:txBody>
          <a:bodyPr/>
          <a:lstStyle/>
          <a:p>
            <a:r>
              <a:rPr lang="en-US" altLang="en-US" dirty="0"/>
              <a:t>Some folk cultures are threatened by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popular </a:t>
            </a:r>
            <a:r>
              <a:rPr lang="en-US" altLang="en-US" dirty="0"/>
              <a:t>culture.</a:t>
            </a:r>
          </a:p>
          <a:p>
            <a:r>
              <a:rPr lang="en-US" altLang="en-US" dirty="0"/>
              <a:t>Unexpected interactions with popular culture</a:t>
            </a:r>
          </a:p>
          <a:p>
            <a:pPr lvl="1"/>
            <a:r>
              <a:rPr lang="en-US" altLang="en-US" dirty="0"/>
              <a:t>status of women</a:t>
            </a:r>
          </a:p>
          <a:p>
            <a:pPr lvl="1"/>
            <a:r>
              <a:rPr lang="en-US" altLang="en-US" dirty="0" smtClean="0"/>
              <a:t>dowries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42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-288"/>
            <a:ext cx="9144000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4.1 Amish Cultural </a:t>
            </a:r>
            <a:r>
              <a:rPr lang="en-US" altLang="en-US" dirty="0" smtClean="0"/>
              <a:t>Identity</a:t>
            </a:r>
          </a:p>
        </p:txBody>
      </p:sp>
      <p:sp>
        <p:nvSpPr>
          <p:cNvPr id="2" name="AutoShape 7" descr="ftp://ftp.gexinc.com/Rubenstein_TCL_12e/JPEGs/CH02.zip/CH02/Ch02_Labeled/TCL_12e_Figure_02_01_L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8813" y="5843159"/>
            <a:ext cx="689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4-41: The Amish maintain a distinctive folk culture despite being surrounded by elements of popular culture.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1" y="838200"/>
            <a:ext cx="8117305" cy="49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-288"/>
            <a:ext cx="9144000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4.1 Distribution of </a:t>
            </a:r>
            <a:r>
              <a:rPr lang="en-US" altLang="en-US" dirty="0" smtClean="0"/>
              <a:t>Amish</a:t>
            </a:r>
          </a:p>
        </p:txBody>
      </p:sp>
      <p:sp>
        <p:nvSpPr>
          <p:cNvPr id="2" name="AutoShape 7" descr="ftp://ftp.gexinc.com/Rubenstein_TCL_12e/JPEGs/CH02.zip/CH02/Ch02_Labeled/TCL_12e_Figure_02_01_L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8813" y="5843159"/>
            <a:ext cx="689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4-42: Influenced by the price of land, Amish settlements have diffused from the culture’s hearth in Pennsylvania.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"/>
          <a:stretch/>
        </p:blipFill>
        <p:spPr>
          <a:xfrm>
            <a:off x="921157" y="706438"/>
            <a:ext cx="7125714" cy="49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4.2 Sustainability Challenges for Popular Culture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773" y="1124525"/>
            <a:ext cx="8688973" cy="1668149"/>
          </a:xfrm>
        </p:spPr>
        <p:txBody>
          <a:bodyPr/>
          <a:lstStyle/>
          <a:p>
            <a:r>
              <a:rPr lang="en-US" altLang="en-US" dirty="0"/>
              <a:t>Popular culture creates uniform landscapes.</a:t>
            </a:r>
          </a:p>
          <a:p>
            <a:r>
              <a:rPr lang="en-US" altLang="en-US" dirty="0"/>
              <a:t>Demands of popular culture can </a:t>
            </a:r>
            <a:r>
              <a:rPr lang="en-US" altLang="en-US" dirty="0" smtClean="0"/>
              <a:t>strain resources.</a:t>
            </a:r>
          </a:p>
        </p:txBody>
      </p:sp>
    </p:spTree>
    <p:extLst>
      <p:ext uri="{BB962C8B-B14F-4D97-AF65-F5344CB8AC3E}">
        <p14:creationId xmlns:p14="http://schemas.microsoft.com/office/powerpoint/2010/main" val="7287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-288"/>
            <a:ext cx="9144000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4.2 Uniform Landscape	</a:t>
            </a:r>
            <a:endParaRPr lang="en-US" altLang="en-US" dirty="0" smtClean="0"/>
          </a:p>
        </p:txBody>
      </p:sp>
      <p:sp>
        <p:nvSpPr>
          <p:cNvPr id="2" name="AutoShape 7" descr="ftp://ftp.gexinc.com/Rubenstein_TCL_12e/JPEGs/CH02.zip/CH02/Ch02_Labeled/TCL_12e_Figure_02_01_L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3828" y="5847628"/>
            <a:ext cx="6264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4-45: This uniform landscape from Florida is visually similar to many other places in the United States.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87" y="706400"/>
            <a:ext cx="7549029" cy="51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-288"/>
            <a:ext cx="9144000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4.2 Scotland and U.S. Golf Courses</a:t>
            </a:r>
            <a:endParaRPr lang="en-US" altLang="en-US" dirty="0" smtClean="0"/>
          </a:p>
        </p:txBody>
      </p:sp>
      <p:sp>
        <p:nvSpPr>
          <p:cNvPr id="2" name="AutoShape 7" descr="ftp://ftp.gexinc.com/Rubenstein_TCL_12e/JPEGs/CH02.zip/CH02/Ch02_Labeled/TCL_12e_Figure_02_01_L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1840" y="5308634"/>
            <a:ext cx="790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4-46: In Scotland (left), a golf course makes relatively few modifications of the natural landscape. In the U.S., a golf course in Nevada (right) requires extensive use of water resources.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35968"/>
            <a:ext cx="8534400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-288"/>
            <a:ext cx="9144000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Chapter  End</a:t>
            </a:r>
            <a:endParaRPr lang="en-US" altLang="en-US" dirty="0" smtClean="0"/>
          </a:p>
        </p:txBody>
      </p:sp>
      <p:sp>
        <p:nvSpPr>
          <p:cNvPr id="2" name="AutoShape 7" descr="ftp://ftp.gexinc.com/Rubenstein_TCL_12e/JPEGs/CH02.zip/CH02/Ch02_Labeled/TCL_12e_Figure_02_01_L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24824"/>
            <a:ext cx="85344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Elements of Folk Culture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48718" y="5776470"/>
            <a:ext cx="62465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Figures 4-2 and 4-4: Jewelry, clothing, and food customs are all elements of culture.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66" y="2872435"/>
            <a:ext cx="4805732" cy="2904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" y="694407"/>
            <a:ext cx="4271214" cy="30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Origin, Diffusion, and Distribution of Folk and Popular Culture</a:t>
            </a:r>
            <a:endParaRPr lang="en-US" alt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48912" y="1171770"/>
            <a:ext cx="4040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Folk culture</a:t>
            </a:r>
            <a:endParaRPr lang="en-US" sz="2800" b="1" dirty="0"/>
          </a:p>
        </p:txBody>
      </p:sp>
      <p:sp>
        <p:nvSpPr>
          <p:cNvPr id="7" name="Content Placeholder 1"/>
          <p:cNvSpPr>
            <a:spLocks noGrp="1"/>
          </p:cNvSpPr>
          <p:nvPr>
            <p:ph sz="half" idx="4294967295"/>
          </p:nvPr>
        </p:nvSpPr>
        <p:spPr>
          <a:xfrm>
            <a:off x="348912" y="1633435"/>
            <a:ext cx="4040188" cy="4524315"/>
          </a:xfrm>
          <a:prstGeom prst="rect">
            <a:avLst/>
          </a:prstGeom>
        </p:spPr>
        <p:txBody>
          <a:bodyPr/>
          <a:lstStyle/>
          <a:p>
            <a:r>
              <a:rPr lang="en-US" altLang="en-US" sz="2800" dirty="0" smtClean="0"/>
              <a:t>Origin: anonymous, sometimes multiple hearths</a:t>
            </a:r>
          </a:p>
          <a:p>
            <a:r>
              <a:rPr lang="en-US" altLang="en-US" sz="2800" dirty="0" smtClean="0"/>
              <a:t>Diffusion: slowly, through migration diffusion</a:t>
            </a:r>
          </a:p>
          <a:p>
            <a:r>
              <a:rPr lang="en-US" altLang="en-US" sz="2800" dirty="0" smtClean="0"/>
              <a:t>Distribution: spatially isolated, influenced by local factors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536737" y="1171770"/>
            <a:ext cx="4041775" cy="461665"/>
          </a:xfrm>
          <a:prstGeom prst="rect">
            <a:avLst/>
          </a:prstGeom>
        </p:spPr>
        <p:txBody>
          <a:bodyPr/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Popular culture</a:t>
            </a:r>
            <a:endParaRPr lang="en-US" sz="2800" b="1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536737" y="1633435"/>
            <a:ext cx="4041775" cy="3194721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Origin: specific point of origin, usually developed country</a:t>
            </a:r>
          </a:p>
          <a:p>
            <a:r>
              <a:rPr lang="en-US" sz="2800" dirty="0" smtClean="0"/>
              <a:t>Diffusion: rapidly through hierarchical diffusion</a:t>
            </a:r>
          </a:p>
          <a:p>
            <a:r>
              <a:rPr lang="en-US" sz="2800" dirty="0" smtClean="0"/>
              <a:t>Distribution: widespread wherever technology allows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81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Distribution of Folk Culture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0848" y="5836626"/>
            <a:ext cx="73223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4-6: Distribution of different folk cultural painting traditions from four different parts of the Himalaya Mountains.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"/>
          <a:stretch/>
        </p:blipFill>
        <p:spPr>
          <a:xfrm>
            <a:off x="99012" y="952900"/>
            <a:ext cx="8921911" cy="47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Regions and Connections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92408" y="5823927"/>
            <a:ext cx="59591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4-7: Some popular sports, like baseball, display large functional regions of fans.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"/>
          <a:stretch/>
        </p:blipFill>
        <p:spPr>
          <a:xfrm>
            <a:off x="489284" y="719328"/>
            <a:ext cx="8165432" cy="50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Regions and Connections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2846" y="5823927"/>
            <a:ext cx="86583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4-9: Popular musicians may have more in common with similar styles far across the world than with different styles in the same city.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"/>
          <a:stretch/>
        </p:blipFill>
        <p:spPr>
          <a:xfrm>
            <a:off x="1043022" y="706438"/>
            <a:ext cx="7057956" cy="49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4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1325</Words>
  <Application>Microsoft Office PowerPoint</Application>
  <PresentationFormat>On-screen Show (4:3)</PresentationFormat>
  <Paragraphs>186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MS PGothic</vt:lpstr>
      <vt:lpstr>MS PGothic</vt:lpstr>
      <vt:lpstr>Arial</vt:lpstr>
      <vt:lpstr>Calibri</vt:lpstr>
      <vt:lpstr>Geneva</vt:lpstr>
      <vt:lpstr>Times</vt:lpstr>
      <vt:lpstr>Times New Roman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3.3 Internet Freedom 2014</vt:lpstr>
      <vt:lpstr>PowerPoint Presentation</vt:lpstr>
      <vt:lpstr>PowerPoint Presentation</vt:lpstr>
      <vt:lpstr>4.1 Amish Cultural Identity</vt:lpstr>
      <vt:lpstr>4.1 Distribution of Amish</vt:lpstr>
      <vt:lpstr>PowerPoint Presentation</vt:lpstr>
      <vt:lpstr>4.2 Uniform Landscape </vt:lpstr>
      <vt:lpstr>4.2 Scotland and U.S. Golf Courses</vt:lpstr>
      <vt:lpstr>Chapter 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342</cp:revision>
  <dcterms:created xsi:type="dcterms:W3CDTF">2016-05-22T06:40:43Z</dcterms:created>
  <dcterms:modified xsi:type="dcterms:W3CDTF">2019-08-20T18:56:22Z</dcterms:modified>
</cp:coreProperties>
</file>