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48"/>
  </p:notesMasterIdLst>
  <p:sldIdLst>
    <p:sldId id="259" r:id="rId3"/>
    <p:sldId id="261" r:id="rId4"/>
    <p:sldId id="308" r:id="rId5"/>
    <p:sldId id="309" r:id="rId6"/>
    <p:sldId id="310" r:id="rId7"/>
    <p:sldId id="311" r:id="rId8"/>
    <p:sldId id="313" r:id="rId9"/>
    <p:sldId id="312" r:id="rId10"/>
    <p:sldId id="314" r:id="rId11"/>
    <p:sldId id="315" r:id="rId12"/>
    <p:sldId id="316" r:id="rId13"/>
    <p:sldId id="317" r:id="rId14"/>
    <p:sldId id="318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5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5">
          <p15:clr>
            <a:srgbClr val="A4A3A4"/>
          </p15:clr>
        </p15:guide>
        <p15:guide id="4" orient="horz" pos="4024">
          <p15:clr>
            <a:srgbClr val="A4A3A4"/>
          </p15:clr>
        </p15:guide>
        <p15:guide id="5" orient="horz" pos="735">
          <p15:clr>
            <a:srgbClr val="A4A3A4"/>
          </p15:clr>
        </p15:guide>
        <p15:guide id="6" orient="horz" pos="1746">
          <p15:clr>
            <a:srgbClr val="A4A3A4"/>
          </p15:clr>
        </p15:guide>
        <p15:guide id="7" pos="1003">
          <p15:clr>
            <a:srgbClr val="A4A3A4"/>
          </p15:clr>
        </p15:guide>
        <p15:guide id="8" pos="5545">
          <p15:clr>
            <a:srgbClr val="A4A3A4"/>
          </p15:clr>
        </p15:guide>
        <p15:guide id="9" pos="299">
          <p15:clr>
            <a:srgbClr val="A4A3A4"/>
          </p15:clr>
        </p15:guide>
        <p15:guide id="10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511" autoAdjust="0"/>
  </p:normalViewPr>
  <p:slideViewPr>
    <p:cSldViewPr snapToGrid="0" showGuides="1">
      <p:cViewPr varScale="1">
        <p:scale>
          <a:sx n="67" d="100"/>
          <a:sy n="67" d="100"/>
        </p:scale>
        <p:origin x="1458" y="60"/>
      </p:cViewPr>
      <p:guideLst>
        <p:guide orient="horz" pos="2160"/>
        <p:guide pos="2880"/>
        <p:guide orient="horz" pos="445"/>
        <p:guide orient="horz" pos="4024"/>
        <p:guide orient="horz" pos="735"/>
        <p:guide orient="horz" pos="1746"/>
        <p:guide pos="1003"/>
        <p:guide pos="5545"/>
        <p:guide pos="299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/>
              <a:t>Overpopulation</a:t>
            </a:r>
            <a:r>
              <a:rPr lang="en-US" altLang="en-US" sz="2600" dirty="0"/>
              <a:t> is best defined as</a:t>
            </a:r>
            <a:br>
              <a:rPr lang="en-US" altLang="en-US" sz="2600" dirty="0"/>
            </a:br>
            <a:endParaRPr lang="en-US" altLang="en-US" sz="2600" dirty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/>
              <a:t>a higher </a:t>
            </a:r>
            <a:r>
              <a:rPr lang="en-US" altLang="en-US" sz="2200" dirty="0"/>
              <a:t>number of people </a:t>
            </a:r>
            <a:r>
              <a:rPr lang="en-US" sz="2200" dirty="0"/>
              <a:t>in one place </a:t>
            </a:r>
            <a:r>
              <a:rPr lang="en-US" altLang="en-US" sz="2200" dirty="0"/>
              <a:t>than </a:t>
            </a:r>
            <a:br>
              <a:rPr lang="en-US" altLang="en-US" sz="2200" dirty="0"/>
            </a:br>
            <a:r>
              <a:rPr lang="en-US" altLang="en-US" sz="2200" dirty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more people crowded together </a:t>
            </a:r>
            <a:r>
              <a:rPr lang="en-US" sz="2200" dirty="0"/>
              <a:t>in one place </a:t>
            </a:r>
            <a:r>
              <a:rPr lang="en-US" altLang="en-US" sz="2200" dirty="0"/>
              <a:t>than </a:t>
            </a:r>
            <a:r>
              <a:rPr lang="en-US" sz="2200" dirty="0"/>
              <a:t>in </a:t>
            </a:r>
            <a:br>
              <a:rPr lang="en-US" sz="2200" dirty="0"/>
            </a:br>
            <a:r>
              <a:rPr lang="en-US" altLang="en-US" sz="2200" dirty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too many people for the environment’s carrying </a:t>
            </a:r>
            <a:br>
              <a:rPr lang="en-US" altLang="en-US" sz="2200" dirty="0"/>
            </a:br>
            <a:r>
              <a:rPr lang="en-US" altLang="en-US" sz="2200" dirty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faster growth rates than </a:t>
            </a:r>
            <a:r>
              <a:rPr lang="en-US" sz="2200" dirty="0"/>
              <a:t>those </a:t>
            </a:r>
            <a:r>
              <a:rPr lang="en-US" altLang="en-US" sz="2200" dirty="0"/>
              <a:t>seen in the 1990s.</a:t>
            </a:r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Migration</a:t>
            </a:r>
            <a:endParaRPr lang="en-US" altLang="en-US" sz="3400" b="1" kern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3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0567" y="4871597"/>
            <a:ext cx="57428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Table 3-1: Wilbur </a:t>
            </a:r>
            <a:r>
              <a:rPr lang="en-US" sz="2000" dirty="0" err="1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Zelinsky’s</a:t>
            </a: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migration transition model observes the type of migration changes with stages of the demographic transition.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Migration Transition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/>
        </p:blipFill>
        <p:spPr>
          <a:xfrm>
            <a:off x="304800" y="2432304"/>
            <a:ext cx="8534400" cy="18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4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1.3 International and Internal Migration</a:t>
            </a:r>
          </a:p>
        </p:txBody>
      </p:sp>
      <p:sp>
        <p:nvSpPr>
          <p:cNvPr id="7" name="Shape 137"/>
          <p:cNvSpPr txBox="1">
            <a:spLocks/>
          </p:cNvSpPr>
          <p:nvPr/>
        </p:nvSpPr>
        <p:spPr bwMode="auto">
          <a:xfrm>
            <a:off x="353093" y="717322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International migration can be</a:t>
            </a: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v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oluntary</a:t>
            </a: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forced</a:t>
            </a:r>
          </a:p>
          <a:p>
            <a:pPr marL="0" indent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Internal migration: movement within one country</a:t>
            </a: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Interregional: movement from one region to a different one</a:t>
            </a:r>
          </a:p>
          <a:p>
            <a:pPr marL="34290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Intraregional: movement within one region</a:t>
            </a:r>
          </a:p>
        </p:txBody>
      </p:sp>
    </p:spTree>
    <p:extLst>
      <p:ext uri="{BB962C8B-B14F-4D97-AF65-F5344CB8AC3E}">
        <p14:creationId xmlns:p14="http://schemas.microsoft.com/office/powerpoint/2010/main" val="242763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1.3 International and Internal Migration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2924" y="5901812"/>
            <a:ext cx="8598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3-7: Mexico’s migration flows are both international and internal. Internal flows are both intra- and interregional.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6"/>
          <a:stretch/>
        </p:blipFill>
        <p:spPr>
          <a:xfrm>
            <a:off x="982902" y="706438"/>
            <a:ext cx="7178194" cy="50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CL_12e_Figure_03_10_L_Call_Ou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0" y="1092200"/>
            <a:ext cx="8372856" cy="4669536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1.4 Changing U.S. Immigration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2924" y="5901812"/>
            <a:ext cx="8598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3-10: Two centuries of immigration to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1644389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2.1 Interregional Migration in the United States</a:t>
            </a:r>
          </a:p>
          <a:p>
            <a:pPr marL="685800" lvl="0" indent="-6858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2.2 Interregional Migration in Other Large Countries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2.3 Intraregional Migration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2: Where do People Migrate Within a Country?</a:t>
            </a:r>
          </a:p>
        </p:txBody>
      </p:sp>
    </p:spTree>
    <p:extLst>
      <p:ext uri="{BB962C8B-B14F-4D97-AF65-F5344CB8AC3E}">
        <p14:creationId xmlns:p14="http://schemas.microsoft.com/office/powerpoint/2010/main" val="4158091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2.1 Changing Center of U.S. Population</a:t>
            </a:r>
          </a:p>
        </p:txBody>
      </p:sp>
      <p:sp>
        <p:nvSpPr>
          <p:cNvPr id="5" name="Shape 175"/>
          <p:cNvSpPr txBox="1">
            <a:spLocks/>
          </p:cNvSpPr>
          <p:nvPr/>
        </p:nvSpPr>
        <p:spPr bwMode="auto">
          <a:xfrm>
            <a:off x="348920" y="714570"/>
            <a:ext cx="853439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U.S. center of population has moved westward and south.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ea typeface="Arial"/>
                <a:cs typeface="Arial"/>
                <a:sym typeface="Arial"/>
              </a:rPr>
              <a:t>Movement reflects changing transportation and economics.</a:t>
            </a:r>
            <a:endParaRPr lang="en-US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"/>
          <a:stretch/>
        </p:blipFill>
        <p:spPr>
          <a:xfrm>
            <a:off x="505328" y="2892095"/>
            <a:ext cx="8221582" cy="320363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2924" y="6147368"/>
            <a:ext cx="8598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3-12: Changing Center of U.S. Population</a:t>
            </a:r>
          </a:p>
        </p:txBody>
      </p:sp>
    </p:spTree>
    <p:extLst>
      <p:ext uri="{BB962C8B-B14F-4D97-AF65-F5344CB8AC3E}">
        <p14:creationId xmlns:p14="http://schemas.microsoft.com/office/powerpoint/2010/main" val="174669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2.1 Interregional Migration in the U.S.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2924" y="6101867"/>
            <a:ext cx="8598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3-13: Recent net migration trends are to the South.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"/>
          <a:stretch/>
        </p:blipFill>
        <p:spPr>
          <a:xfrm>
            <a:off x="304799" y="718470"/>
            <a:ext cx="8534400" cy="53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2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Interregional Migration in Canada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51651" y="5440130"/>
            <a:ext cx="64406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3-14: Canada’s interregional migration patterns are to the west, like U.S. historical trend.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/>
        </p:blipFill>
        <p:spPr>
          <a:xfrm>
            <a:off x="304800" y="1493520"/>
            <a:ext cx="8534400" cy="37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89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Interregional Migration in Russia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26432" y="5794073"/>
            <a:ext cx="7194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3-15: Russia’s interregional migration patterns show the reversal of earlier attempts to populate its Asian regions.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"/>
          <a:stretch/>
        </p:blipFill>
        <p:spPr>
          <a:xfrm>
            <a:off x="615616" y="816560"/>
            <a:ext cx="7912768" cy="49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Interregional Migration in China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42311" y="5836625"/>
            <a:ext cx="5859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3-16: Interregional migration in China reflects movement towards large coastal cities.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4"/>
          <a:stretch/>
        </p:blipFill>
        <p:spPr>
          <a:xfrm>
            <a:off x="584800" y="706438"/>
            <a:ext cx="7974399" cy="50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6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423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lvl="0" indent="-5143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Where Are the World’s Migrants Distributed?</a:t>
            </a:r>
          </a:p>
          <a:p>
            <a:pPr marL="514350" lvl="0" indent="-514350">
              <a:spcBef>
                <a:spcPts val="3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Where Do People Migrate Within a Country?</a:t>
            </a:r>
          </a:p>
          <a:p>
            <a:pPr marL="514350" lvl="0" indent="-514350">
              <a:spcBef>
                <a:spcPts val="3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Why Do People Migrate?</a:t>
            </a:r>
          </a:p>
          <a:p>
            <a:pPr marL="514350" lvl="0" indent="-514350">
              <a:spcBef>
                <a:spcPts val="3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Why Do Migrants Face Challenges?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Migration: Key Issues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Interregional Migration in Brazil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29539" y="5642818"/>
            <a:ext cx="56849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3-17: Brazil’s interregional migrations show evidence of development of the interior.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184831" y="778630"/>
            <a:ext cx="4774337" cy="47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26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2.3 Intraregional Migration</a:t>
            </a:r>
          </a:p>
        </p:txBody>
      </p:sp>
      <p:sp>
        <p:nvSpPr>
          <p:cNvPr id="7" name="Shape 137"/>
          <p:cNvSpPr txBox="1">
            <a:spLocks/>
          </p:cNvSpPr>
          <p:nvPr/>
        </p:nvSpPr>
        <p:spPr bwMode="auto">
          <a:xfrm>
            <a:off x="353093" y="717322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Rural to urban migration most common in developing countries.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Urban to suburban common in developed countries.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Urban to rural (</a:t>
            </a:r>
            <a:r>
              <a:rPr lang="en-US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counterurbanization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) observed in some cases.</a:t>
            </a:r>
          </a:p>
        </p:txBody>
      </p:sp>
    </p:spTree>
    <p:extLst>
      <p:ext uri="{BB962C8B-B14F-4D97-AF65-F5344CB8AC3E}">
        <p14:creationId xmlns:p14="http://schemas.microsoft.com/office/powerpoint/2010/main" val="2395779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2.3 Internal Migration in India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"/>
          <a:stretch/>
        </p:blipFill>
        <p:spPr>
          <a:xfrm>
            <a:off x="2289133" y="689304"/>
            <a:ext cx="4565733" cy="517071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5638" y="5860021"/>
            <a:ext cx="67527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3-19: Migration flows in India are mostly from rural states (green) to more urbanized states (dark brown).</a:t>
            </a:r>
          </a:p>
        </p:txBody>
      </p:sp>
    </p:spTree>
    <p:extLst>
      <p:ext uri="{BB962C8B-B14F-4D97-AF65-F5344CB8AC3E}">
        <p14:creationId xmlns:p14="http://schemas.microsoft.com/office/powerpoint/2010/main" val="368640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2.3 Intraregional Migration: United States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4645" y="5831953"/>
            <a:ext cx="57947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3-20: The largest U.S. intraregional migration flow is from the city to the suburbs.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"/>
          <a:stretch/>
        </p:blipFill>
        <p:spPr>
          <a:xfrm>
            <a:off x="389731" y="838200"/>
            <a:ext cx="8364536" cy="49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45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3: Why Do People Migrate?</a:t>
            </a:r>
          </a:p>
        </p:txBody>
      </p:sp>
      <p:sp>
        <p:nvSpPr>
          <p:cNvPr id="7" name="Shape 137"/>
          <p:cNvSpPr txBox="1">
            <a:spLocks/>
          </p:cNvSpPr>
          <p:nvPr/>
        </p:nvSpPr>
        <p:spPr bwMode="auto">
          <a:xfrm>
            <a:off x="353093" y="717322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3.1 Cultural Reasons for Migrating</a:t>
            </a:r>
          </a:p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3.2 Environmental Reasons for Migrating</a:t>
            </a:r>
          </a:p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3.3 Migrating to Find Work</a:t>
            </a:r>
          </a:p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3.4 Gender and Age of Migrants</a:t>
            </a:r>
          </a:p>
        </p:txBody>
      </p:sp>
    </p:spTree>
    <p:extLst>
      <p:ext uri="{BB962C8B-B14F-4D97-AF65-F5344CB8AC3E}">
        <p14:creationId xmlns:p14="http://schemas.microsoft.com/office/powerpoint/2010/main" val="681753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3.1 Why Do People Migrate? </a:t>
            </a:r>
          </a:p>
        </p:txBody>
      </p:sp>
      <p:sp>
        <p:nvSpPr>
          <p:cNvPr id="7" name="Shape 137"/>
          <p:cNvSpPr txBox="1">
            <a:spLocks/>
          </p:cNvSpPr>
          <p:nvPr/>
        </p:nvSpPr>
        <p:spPr bwMode="auto">
          <a:xfrm>
            <a:off x="353093" y="717322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Combination of push and pull factors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Cultural push: fleeing violent conflict/persecution</a:t>
            </a:r>
          </a:p>
          <a:p>
            <a:pPr marL="742950" lvl="1" indent="-2857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refugees, internally displaced persons, asylum seekers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Environmental push: floods, droughts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Pull factors: better cultural,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2880477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3.1 Refugees and Internally Displaced Persons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5638" y="5502977"/>
            <a:ext cx="67527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3-22: Afghanistan and Syria are presently the sources of the largest numbers of refugees.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"/>
          <a:stretch/>
        </p:blipFill>
        <p:spPr>
          <a:xfrm>
            <a:off x="304800" y="1428068"/>
            <a:ext cx="8534400" cy="36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79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3.1 Trail of Tears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5638" y="5772696"/>
            <a:ext cx="67527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3-23: The forced migration of Native Americans took place in the 1830s.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"/>
          <a:stretch/>
        </p:blipFill>
        <p:spPr>
          <a:xfrm>
            <a:off x="793581" y="778630"/>
            <a:ext cx="7154779" cy="48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50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3.2 Environmental Push Factors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76813" y="5900230"/>
            <a:ext cx="71903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 3-24 and 3-25: Flooding in Jakarta, Indonesia (top) and the Mississippi River, U.S. (bottom)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3" y="706438"/>
            <a:ext cx="4690954" cy="3196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8" y="2691012"/>
            <a:ext cx="4724401" cy="32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3.2 Environmental Push Factors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5638" y="5907823"/>
            <a:ext cx="67527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 3-26 and 3-27: Desertification risk in Africa (left) and water sources in the dry season in Tanzania (right)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" y="694406"/>
            <a:ext cx="3959192" cy="2474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1"/>
          <a:stretch/>
        </p:blipFill>
        <p:spPr>
          <a:xfrm>
            <a:off x="4074695" y="727025"/>
            <a:ext cx="4955373" cy="51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1.1 Introducing Migration</a:t>
            </a:r>
          </a:p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1.2 International Net Migration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1.3 International and Internal Migration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1.4 Changing U.S. Immigration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1: Where Are the World’s Migrants Distributed?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3.3 Migrating to Find Work	</a:t>
            </a:r>
          </a:p>
        </p:txBody>
      </p:sp>
      <p:sp>
        <p:nvSpPr>
          <p:cNvPr id="7" name="Shape 137"/>
          <p:cNvSpPr txBox="1">
            <a:spLocks/>
          </p:cNvSpPr>
          <p:nvPr/>
        </p:nvSpPr>
        <p:spPr bwMode="auto">
          <a:xfrm>
            <a:off x="353093" y="717322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Economic push and pull factors cause majority of migration.</a:t>
            </a:r>
          </a:p>
          <a:p>
            <a:pPr marL="342900" lvl="0" indent="-34290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Major flows of migration are between Asian countries and out of Asia.</a:t>
            </a:r>
          </a:p>
          <a:p>
            <a:pPr marL="342900" lvl="0" indent="-34290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Remittances: payments sent home by migrants</a:t>
            </a:r>
          </a:p>
        </p:txBody>
      </p:sp>
    </p:spTree>
    <p:extLst>
      <p:ext uri="{BB962C8B-B14F-4D97-AF65-F5344CB8AC3E}">
        <p14:creationId xmlns:p14="http://schemas.microsoft.com/office/powerpoint/2010/main" val="2048047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3.3 Net Migration in Ireland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25040" y="5882100"/>
            <a:ext cx="5493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3-28: Economic recession transformed economic pull factors into push factors.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"/>
          <a:stretch/>
        </p:blipFill>
        <p:spPr>
          <a:xfrm>
            <a:off x="537410" y="845902"/>
            <a:ext cx="8069179" cy="49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13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3.3 International Migration Flows, 2005–2010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4663" y="5773812"/>
            <a:ext cx="8328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3-29: Large migration flows are between countries in Asia and out of Asia, with the exception of Latin America to North America.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9"/>
          <a:stretch/>
        </p:blipFill>
        <p:spPr>
          <a:xfrm>
            <a:off x="795337" y="723818"/>
            <a:ext cx="7686675" cy="49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51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3.3 International Migration Flows, 2005–2010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7987" y="5773812"/>
            <a:ext cx="8328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3-31: India and China receive the largest total value of remittances; the largest sources are the United States, Russia,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and New Zealand.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1"/>
          <a:stretch/>
        </p:blipFill>
        <p:spPr>
          <a:xfrm>
            <a:off x="304800" y="999743"/>
            <a:ext cx="8534400" cy="467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8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3.4 Gender and Age of Migrants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7987" y="5797876"/>
            <a:ext cx="8328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3-32: Slightly more than half of migrants to developed countries are female. Migrants to South Asia are more likely to be male.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"/>
          <a:stretch/>
        </p:blipFill>
        <p:spPr>
          <a:xfrm>
            <a:off x="817164" y="706437"/>
            <a:ext cx="7509670" cy="50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08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3.4 Gender and Age of Migrants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8094" y="5830650"/>
            <a:ext cx="6730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3-34: International migrants to the United States are disproportionately between ages 20 and 39.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"/>
          <a:stretch/>
        </p:blipFill>
        <p:spPr>
          <a:xfrm>
            <a:off x="727571" y="684930"/>
            <a:ext cx="7688858" cy="51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5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4.1 Government Immigration Policies</a:t>
            </a:r>
          </a:p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4.2 U.S. Quota Laws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4.3 U.S.–Mexico Border Issues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4.4 Europe’s Immigration Crisis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4: Why Do Migrants Face Challenges?</a:t>
            </a:r>
          </a:p>
        </p:txBody>
      </p:sp>
    </p:spTree>
    <p:extLst>
      <p:ext uri="{BB962C8B-B14F-4D97-AF65-F5344CB8AC3E}">
        <p14:creationId xmlns:p14="http://schemas.microsoft.com/office/powerpoint/2010/main" val="4257538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4.1 Government Immigration Policies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58507" y="5777855"/>
            <a:ext cx="70269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3-36: Immigration policies vary around the world, but few countries have targeted increasing immigration.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"/>
          <a:stretch/>
        </p:blipFill>
        <p:spPr>
          <a:xfrm>
            <a:off x="304800" y="1086368"/>
            <a:ext cx="8534400" cy="43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4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4.1 Unauthorized Immigrants in the U.S.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48190" y="5777855"/>
            <a:ext cx="5847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3-37: Slightly more than half of unauthorized immigrants are from Mexico.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>
          <a:xfrm>
            <a:off x="868696" y="766598"/>
            <a:ext cx="7406607" cy="48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4.1 Unauthorized Immigrants in the U.S.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48190" y="5777855"/>
            <a:ext cx="5847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3-38: Texas and California have the largest numbers of unauthorized immigrants.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880309" y="706437"/>
            <a:ext cx="7383379" cy="49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1.1 Introducing Migration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6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Migration: permanent move to new location</a:t>
            </a:r>
          </a:p>
          <a:p>
            <a:pPr marL="742950" lvl="1" indent="-2857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emigration: moving from a location</a:t>
            </a:r>
          </a:p>
          <a:p>
            <a:pPr marL="742950" lvl="1" indent="-2857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immigration: moving to a location</a:t>
            </a:r>
          </a:p>
          <a:p>
            <a:pPr marL="742950" lvl="1" indent="-2857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net migration: immigration minus emigration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Mobility: one’s ability to move from place </a:t>
            </a:r>
            <a:b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to place</a:t>
            </a:r>
            <a:endParaRPr lang="en-US" sz="2800" dirty="0"/>
          </a:p>
          <a:p>
            <a:pPr marL="857250" lvl="1" indent="-457200">
              <a:buFont typeface="Arial" panose="020B0604020202020204" pitchFamily="34" charset="0"/>
              <a:buChar char="–"/>
            </a:pPr>
            <a:r>
              <a:rPr lang="en-US" dirty="0"/>
              <a:t>Not all mobility is migration.</a:t>
            </a:r>
            <a:endParaRPr lang="en-US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884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4.2 U.S. Quota Laws</a:t>
            </a:r>
          </a:p>
        </p:txBody>
      </p:sp>
      <p:sp>
        <p:nvSpPr>
          <p:cNvPr id="7" name="Shape 137"/>
          <p:cNvSpPr txBox="1">
            <a:spLocks/>
          </p:cNvSpPr>
          <p:nvPr/>
        </p:nvSpPr>
        <p:spPr bwMode="auto">
          <a:xfrm>
            <a:off x="353093" y="717322"/>
            <a:ext cx="865856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1924: 2% of U.S. base population by country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1965: quotas by hemisphere (Eastern and Western) totaling 290,000 per year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1978: global quota of 290,000 per year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1990: quota raised to 700,00 per year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Preferences for family reunification, skilled workers, and diversity criterion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Skilled worker preference criticized for </a:t>
            </a:r>
            <a:b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“brain drain.”</a:t>
            </a:r>
          </a:p>
        </p:txBody>
      </p:sp>
    </p:spTree>
    <p:extLst>
      <p:ext uri="{BB962C8B-B14F-4D97-AF65-F5344CB8AC3E}">
        <p14:creationId xmlns:p14="http://schemas.microsoft.com/office/powerpoint/2010/main" val="715242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4.3 U.S.–Mexico Border Issues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58507" y="5166293"/>
            <a:ext cx="70269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3-41: Policy concerning unauthorized migration from Mexico is a contentious topic. Debate includes the level of border enforcement, the role of unauthorized workers in the economy, and protecting the civil rights of U.S. citizens.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"/>
          <a:stretch/>
        </p:blipFill>
        <p:spPr>
          <a:xfrm>
            <a:off x="132347" y="814725"/>
            <a:ext cx="8943707" cy="417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45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4.4 Europe’s Immigration Crisis</a:t>
            </a:r>
          </a:p>
        </p:txBody>
      </p:sp>
      <p:sp>
        <p:nvSpPr>
          <p:cNvPr id="7" name="Shape 137"/>
          <p:cNvSpPr txBox="1">
            <a:spLocks/>
          </p:cNvSpPr>
          <p:nvPr/>
        </p:nvSpPr>
        <p:spPr bwMode="auto">
          <a:xfrm>
            <a:off x="353093" y="717322"/>
            <a:ext cx="804494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Europe home to many migrants from North Africa and Eastern Europe</a:t>
            </a:r>
          </a:p>
          <a:p>
            <a:pPr marL="742950" lvl="1" indent="-28575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guest worker programs 1960s–70s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New influxes of refugees from </a:t>
            </a:r>
            <a:b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Southwest Asia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Increased hostility to immigrants in many European countries</a:t>
            </a:r>
          </a:p>
        </p:txBody>
      </p:sp>
    </p:spTree>
    <p:extLst>
      <p:ext uri="{BB962C8B-B14F-4D97-AF65-F5344CB8AC3E}">
        <p14:creationId xmlns:p14="http://schemas.microsoft.com/office/powerpoint/2010/main" val="2773520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4.4 Net Migration in Europe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48189" y="5907822"/>
            <a:ext cx="5847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3-44: Eastern Europe is a source region of migrants moving to Western and Northern Europe.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"/>
          <a:stretch/>
        </p:blipFill>
        <p:spPr>
          <a:xfrm>
            <a:off x="2211962" y="622213"/>
            <a:ext cx="4720074" cy="528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4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4.4 Refugee Flows in Europe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38393" y="5906162"/>
            <a:ext cx="72672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3-45: Eastern European countries are along the route of refugees traveling to Western and Northern Europe.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"/>
          <a:stretch/>
        </p:blipFill>
        <p:spPr>
          <a:xfrm>
            <a:off x="1067969" y="706438"/>
            <a:ext cx="7008062" cy="508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95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Chapter 3 End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813"/>
            <a:ext cx="85344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1.1 World Emigrants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48718" y="5485063"/>
            <a:ext cx="62465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3-2: Each square of this cartogram equals 100,000 people leaving the country.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/>
        </p:blipFill>
        <p:spPr>
          <a:xfrm>
            <a:off x="138123" y="1447483"/>
            <a:ext cx="8867754" cy="40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3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1.1 World Emigrants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86785" y="5485063"/>
            <a:ext cx="7370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3-3: Each square of this cartogram equals 100,000 people entering the country. Compare to Figure 3-2; the difference between the figures represents net migration.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6"/>
          <a:stretch/>
        </p:blipFill>
        <p:spPr>
          <a:xfrm>
            <a:off x="304800" y="1166813"/>
            <a:ext cx="8534400" cy="42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26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International Net Migration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International migration: movement between two countries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Migration transition: migration patterns change with demographic transition (</a:t>
            </a:r>
            <a:r>
              <a:rPr lang="en-US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Zelinsky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0580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International Net Migration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2"/>
          <a:stretch/>
        </p:blipFill>
        <p:spPr>
          <a:xfrm>
            <a:off x="878305" y="568613"/>
            <a:ext cx="7387390" cy="538140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2924" y="5901812"/>
            <a:ext cx="8598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3-4: Major international flows in 2014 were out of South Asia, East Asia, and Latin America and into North America and Southwest Asia.</a:t>
            </a:r>
          </a:p>
        </p:txBody>
      </p:sp>
    </p:spTree>
    <p:extLst>
      <p:ext uri="{BB962C8B-B14F-4D97-AF65-F5344CB8AC3E}">
        <p14:creationId xmlns:p14="http://schemas.microsoft.com/office/powerpoint/2010/main" val="169479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0566" y="6034157"/>
            <a:ext cx="5742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3-6: Every region has a large difference between its immigration and emigration.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Immigrants and Emigrants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"/>
          <a:stretch/>
        </p:blipFill>
        <p:spPr>
          <a:xfrm>
            <a:off x="1288394" y="651553"/>
            <a:ext cx="6567208" cy="54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65525"/>
      </p:ext>
    </p:extLst>
  </p:cSld>
  <p:clrMapOvr>
    <a:masterClrMapping/>
  </p:clrMapOvr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1273</Words>
  <Application>Microsoft Office PowerPoint</Application>
  <PresentationFormat>On-screen Show (4:3)</PresentationFormat>
  <Paragraphs>179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Barbara Flohr</cp:lastModifiedBy>
  <cp:revision>326</cp:revision>
  <dcterms:created xsi:type="dcterms:W3CDTF">2016-05-22T06:40:43Z</dcterms:created>
  <dcterms:modified xsi:type="dcterms:W3CDTF">2019-08-15T22:21:01Z</dcterms:modified>
</cp:coreProperties>
</file>