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</p:sldMasterIdLst>
  <p:notesMasterIdLst>
    <p:notesMasterId r:id="rId69"/>
  </p:notesMasterIdLst>
  <p:sldIdLst>
    <p:sldId id="259" r:id="rId3"/>
    <p:sldId id="261" r:id="rId4"/>
    <p:sldId id="308" r:id="rId5"/>
    <p:sldId id="302" r:id="rId6"/>
    <p:sldId id="309" r:id="rId7"/>
    <p:sldId id="310" r:id="rId8"/>
    <p:sldId id="303" r:id="rId9"/>
    <p:sldId id="304" r:id="rId10"/>
    <p:sldId id="305" r:id="rId11"/>
    <p:sldId id="306" r:id="rId12"/>
    <p:sldId id="267" r:id="rId13"/>
    <p:sldId id="295" r:id="rId14"/>
    <p:sldId id="311" r:id="rId15"/>
    <p:sldId id="268" r:id="rId16"/>
    <p:sldId id="307" r:id="rId17"/>
    <p:sldId id="270" r:id="rId18"/>
    <p:sldId id="271" r:id="rId19"/>
    <p:sldId id="272" r:id="rId20"/>
    <p:sldId id="312" r:id="rId21"/>
    <p:sldId id="313" r:id="rId22"/>
    <p:sldId id="273" r:id="rId23"/>
    <p:sldId id="314" r:id="rId24"/>
    <p:sldId id="315" r:id="rId25"/>
    <p:sldId id="316" r:id="rId26"/>
    <p:sldId id="274" r:id="rId27"/>
    <p:sldId id="275" r:id="rId28"/>
    <p:sldId id="276" r:id="rId29"/>
    <p:sldId id="317" r:id="rId30"/>
    <p:sldId id="319" r:id="rId31"/>
    <p:sldId id="320" r:id="rId32"/>
    <p:sldId id="321" r:id="rId33"/>
    <p:sldId id="277" r:id="rId34"/>
    <p:sldId id="322" r:id="rId35"/>
    <p:sldId id="323" r:id="rId36"/>
    <p:sldId id="324" r:id="rId37"/>
    <p:sldId id="318" r:id="rId38"/>
    <p:sldId id="325" r:id="rId39"/>
    <p:sldId id="326" r:id="rId40"/>
    <p:sldId id="327" r:id="rId41"/>
    <p:sldId id="328" r:id="rId42"/>
    <p:sldId id="329" r:id="rId43"/>
    <p:sldId id="330" r:id="rId44"/>
    <p:sldId id="331" r:id="rId45"/>
    <p:sldId id="332" r:id="rId46"/>
    <p:sldId id="333" r:id="rId47"/>
    <p:sldId id="334" r:id="rId48"/>
    <p:sldId id="335" r:id="rId49"/>
    <p:sldId id="336" r:id="rId50"/>
    <p:sldId id="337" r:id="rId51"/>
    <p:sldId id="338" r:id="rId52"/>
    <p:sldId id="339" r:id="rId53"/>
    <p:sldId id="340" r:id="rId54"/>
    <p:sldId id="341" r:id="rId55"/>
    <p:sldId id="342" r:id="rId56"/>
    <p:sldId id="343" r:id="rId57"/>
    <p:sldId id="344" r:id="rId58"/>
    <p:sldId id="345" r:id="rId59"/>
    <p:sldId id="346" r:id="rId60"/>
    <p:sldId id="347" r:id="rId61"/>
    <p:sldId id="348" r:id="rId62"/>
    <p:sldId id="349" r:id="rId63"/>
    <p:sldId id="350" r:id="rId64"/>
    <p:sldId id="351" r:id="rId65"/>
    <p:sldId id="352" r:id="rId66"/>
    <p:sldId id="353" r:id="rId67"/>
    <p:sldId id="354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445">
          <p15:clr>
            <a:srgbClr val="A4A3A4"/>
          </p15:clr>
        </p15:guide>
        <p15:guide id="4" orient="horz" pos="4024">
          <p15:clr>
            <a:srgbClr val="A4A3A4"/>
          </p15:clr>
        </p15:guide>
        <p15:guide id="5" orient="horz" pos="1129">
          <p15:clr>
            <a:srgbClr val="A4A3A4"/>
          </p15:clr>
        </p15:guide>
        <p15:guide id="6" orient="horz" pos="1746">
          <p15:clr>
            <a:srgbClr val="A4A3A4"/>
          </p15:clr>
        </p15:guide>
        <p15:guide id="7" pos="1003">
          <p15:clr>
            <a:srgbClr val="A4A3A4"/>
          </p15:clr>
        </p15:guide>
        <p15:guide id="8" pos="5545">
          <p15:clr>
            <a:srgbClr val="A4A3A4"/>
          </p15:clr>
        </p15:guide>
        <p15:guide id="9" pos="299">
          <p15:clr>
            <a:srgbClr val="A4A3A4"/>
          </p15:clr>
        </p15:guide>
        <p15:guide id="10" pos="72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3333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2511" autoAdjust="0"/>
  </p:normalViewPr>
  <p:slideViewPr>
    <p:cSldViewPr snapToGrid="0" showGuides="1">
      <p:cViewPr varScale="1">
        <p:scale>
          <a:sx n="67" d="100"/>
          <a:sy n="67" d="100"/>
        </p:scale>
        <p:origin x="1458" y="60"/>
      </p:cViewPr>
      <p:guideLst>
        <p:guide orient="horz" pos="2160"/>
        <p:guide pos="2880"/>
        <p:guide orient="horz" pos="445"/>
        <p:guide orient="horz" pos="4024"/>
        <p:guide orient="horz" pos="1129"/>
        <p:guide orient="horz" pos="1746"/>
        <p:guide pos="1003"/>
        <p:guide pos="5545"/>
        <p:guide pos="299"/>
        <p:guide pos="72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1" d="100"/>
          <a:sy n="101" d="100"/>
        </p:scale>
        <p:origin x="3552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191CF-CBBD-470F-A781-74C183121538}" type="datetimeFigureOut">
              <a:rPr lang="en-US" smtClean="0"/>
              <a:t>8/15/2019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96801B-74BB-4C1C-A11B-88FC5BE255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3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96801B-74BB-4C1C-A11B-88FC5BE255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30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93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2576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2576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656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5960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19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255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5600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065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29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702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702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39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49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00495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59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60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62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64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65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66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2315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7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8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fld id="{C5577939-A82C-41BE-A957-296977A4CA4D}" type="slidenum">
              <a:rPr lang="en-US" altLang="en-US" sz="1200">
                <a:solidFill>
                  <a:srgbClr val="000000"/>
                </a:solidFill>
              </a:rPr>
              <a:pPr/>
              <a:t>9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6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>
              <a:latin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970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3962"/>
            <a:ext cx="9144000" cy="5847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130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296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1141413"/>
            <a:ext cx="8229600" cy="228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</p:spTree>
    <p:extLst>
      <p:ext uri="{BB962C8B-B14F-4D97-AF65-F5344CB8AC3E}">
        <p14:creationId xmlns:p14="http://schemas.microsoft.com/office/powerpoint/2010/main" val="3469075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 txBox="1">
            <a:spLocks noChangeArrowheads="1"/>
          </p:cNvSpPr>
          <p:nvPr userDrawn="1"/>
        </p:nvSpPr>
        <p:spPr bwMode="auto">
          <a:xfrm>
            <a:off x="0" y="6626225"/>
            <a:ext cx="2667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r>
              <a:rPr lang="en-US" sz="900">
                <a:solidFill>
                  <a:srgbClr val="000000"/>
                </a:solidFill>
                <a:ea typeface="MS PGothic" charset="0"/>
                <a:cs typeface="MS PGothic" charset="0"/>
              </a:rPr>
              <a:t>© 2017 Pearson Education, Inc. </a:t>
            </a:r>
          </a:p>
        </p:txBody>
      </p:sp>
      <p:sp>
        <p:nvSpPr>
          <p:cNvPr id="7" name="Rectangle 2"/>
          <p:cNvSpPr txBox="1">
            <a:spLocks noChangeArrowheads="1"/>
          </p:cNvSpPr>
          <p:nvPr userDrawn="1"/>
        </p:nvSpPr>
        <p:spPr>
          <a:xfrm>
            <a:off x="0" y="-336"/>
            <a:ext cx="9144000" cy="1077218"/>
          </a:xfrm>
          <a:prstGeom prst="rect">
            <a:avLst/>
          </a:prstGeom>
          <a:solidFill>
            <a:srgbClr val="333399"/>
          </a:solidFill>
        </p:spPr>
        <p:txBody>
          <a:bodyPr/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pPr marL="347663" indent="0" eaLnBrk="1" hangingPunct="1"/>
            <a:r>
              <a:rPr lang="en-US" altLang="en-US" dirty="0">
                <a:solidFill>
                  <a:srgbClr val="FFFFFF"/>
                </a:solidFill>
              </a:rPr>
              <a:t>Key Issue 1. Where Are the World’s People Distributed?</a:t>
            </a:r>
          </a:p>
        </p:txBody>
      </p:sp>
      <p:sp>
        <p:nvSpPr>
          <p:cNvPr id="8" name="Rectangle 3"/>
          <p:cNvSpPr txBox="1">
            <a:spLocks noChangeArrowheads="1"/>
          </p:cNvSpPr>
          <p:nvPr userDrawn="1"/>
        </p:nvSpPr>
        <p:spPr bwMode="auto">
          <a:xfrm>
            <a:off x="358774" y="1430566"/>
            <a:ext cx="8562975" cy="475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685800" indent="-68580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sz="2600" b="1" dirty="0"/>
              <a:t>Overpopulation</a:t>
            </a:r>
            <a:r>
              <a:rPr lang="en-US" altLang="en-US" sz="2600" dirty="0"/>
              <a:t> is best defined as</a:t>
            </a:r>
            <a:br>
              <a:rPr lang="en-US" altLang="en-US" sz="2600" dirty="0"/>
            </a:br>
            <a:endParaRPr lang="en-US" altLang="en-US" sz="2600" dirty="0"/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200" dirty="0"/>
              <a:t>a higher </a:t>
            </a:r>
            <a:r>
              <a:rPr lang="en-US" altLang="en-US" sz="2200" dirty="0"/>
              <a:t>number of people </a:t>
            </a:r>
            <a:r>
              <a:rPr lang="en-US" sz="2200" dirty="0"/>
              <a:t>in one place </a:t>
            </a:r>
            <a:r>
              <a:rPr lang="en-US" altLang="en-US" sz="2200" dirty="0"/>
              <a:t>than </a:t>
            </a:r>
            <a:br>
              <a:rPr lang="en-US" altLang="en-US" sz="2200" dirty="0"/>
            </a:br>
            <a:r>
              <a:rPr lang="en-US" altLang="en-US" sz="2200" dirty="0"/>
              <a:t>anywhere else.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/>
              <a:t>more people crowded together </a:t>
            </a:r>
            <a:r>
              <a:rPr lang="en-US" sz="2200" dirty="0"/>
              <a:t>in one place </a:t>
            </a:r>
            <a:r>
              <a:rPr lang="en-US" altLang="en-US" sz="2200" dirty="0"/>
              <a:t>than </a:t>
            </a:r>
            <a:r>
              <a:rPr lang="en-US" sz="2200" dirty="0"/>
              <a:t>in </a:t>
            </a:r>
            <a:br>
              <a:rPr lang="en-US" sz="2200" dirty="0"/>
            </a:br>
            <a:r>
              <a:rPr lang="en-US" altLang="en-US" sz="2200" dirty="0"/>
              <a:t>other places.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/>
              <a:t>the same concept as population density.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/>
              <a:t>too many people for the environment’s carrying </a:t>
            </a:r>
            <a:br>
              <a:rPr lang="en-US" altLang="en-US" sz="2200" dirty="0"/>
            </a:br>
            <a:r>
              <a:rPr lang="en-US" altLang="en-US" sz="2200" dirty="0"/>
              <a:t>capacity.</a:t>
            </a:r>
          </a:p>
          <a:p>
            <a:pPr marL="1143000" lvl="1" indent="-448056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altLang="en-US" sz="2200" dirty="0"/>
              <a:t>faster growth rates than </a:t>
            </a:r>
            <a:r>
              <a:rPr lang="en-US" sz="2200" dirty="0"/>
              <a:t>those </a:t>
            </a:r>
            <a:r>
              <a:rPr lang="en-US" altLang="en-US" sz="2200" dirty="0"/>
              <a:t>seen in the 1990s.</a:t>
            </a:r>
          </a:p>
        </p:txBody>
      </p:sp>
    </p:spTree>
    <p:extLst>
      <p:ext uri="{BB962C8B-B14F-4D97-AF65-F5344CB8AC3E}">
        <p14:creationId xmlns:p14="http://schemas.microsoft.com/office/powerpoint/2010/main" val="1547944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MS PGothic" panose="020B0600070205080204" pitchFamily="34" charset="-128"/>
          <a:cs typeface="Times New Roman" charset="0"/>
        </a:defRPr>
      </a:lvl5pPr>
      <a:lvl6pPr marL="457189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6pPr>
      <a:lvl7pPr marL="914377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7pPr>
      <a:lvl8pPr marL="1371566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8pPr>
      <a:lvl9pPr marL="1828754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Times New Roman" charset="0"/>
          <a:cs typeface="Times New Roman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Geneva" charset="0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106" charset="-128"/>
          <a:cs typeface="Geneva" charset="0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/>
        </p:nvSpPr>
        <p:spPr bwMode="auto">
          <a:xfrm>
            <a:off x="4886126" y="1676400"/>
            <a:ext cx="425787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400" b="1" kern="0" dirty="0">
                <a:solidFill>
                  <a:srgbClr val="000000"/>
                </a:solidFill>
                <a:latin typeface="+mj-lt"/>
              </a:rPr>
              <a:t>Chapter 2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400" b="1" kern="0" dirty="0">
                <a:solidFill>
                  <a:srgbClr val="000000"/>
                </a:solidFill>
                <a:latin typeface="+mj-lt"/>
              </a:rPr>
              <a:t>Population and Health</a:t>
            </a:r>
            <a:endParaRPr lang="en-US" altLang="en-US" sz="3400" b="1" kern="0" dirty="0">
              <a:solidFill>
                <a:srgbClr val="00000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99" name="Subtitle 2"/>
          <p:cNvSpPr>
            <a:spLocks noGrp="1"/>
          </p:cNvSpPr>
          <p:nvPr/>
        </p:nvSpPr>
        <p:spPr bwMode="auto">
          <a:xfrm>
            <a:off x="4875364" y="5850576"/>
            <a:ext cx="4268635" cy="68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Geneva" charset="0"/>
                <a:cs typeface="Geneva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D0D0D"/>
                </a:solidFill>
              </a:rPr>
              <a:t>Tim </a:t>
            </a:r>
            <a:r>
              <a:rPr lang="en-US" altLang="en-US" sz="1800" dirty="0" err="1">
                <a:solidFill>
                  <a:srgbClr val="0D0D0D"/>
                </a:solidFill>
              </a:rPr>
              <a:t>Scharks</a:t>
            </a:r>
            <a:br>
              <a:rPr lang="en-US" altLang="en-US" sz="1800" dirty="0">
                <a:solidFill>
                  <a:srgbClr val="0D0D0D"/>
                </a:solidFill>
              </a:rPr>
            </a:br>
            <a:r>
              <a:rPr lang="en-US" sz="1800" dirty="0"/>
              <a:t>Green River College</a:t>
            </a:r>
            <a:endParaRPr lang="en-US" altLang="en-US" sz="1800" dirty="0">
              <a:solidFill>
                <a:srgbClr val="0D0D0D"/>
              </a:solidFill>
            </a:endParaRPr>
          </a:p>
        </p:txBody>
      </p:sp>
      <p:pic>
        <p:nvPicPr>
          <p:cNvPr id="4102" name="Picture 6" descr="https://www.pearsonhighered.com/assets/bigcovers/0/1/3/4/01342062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36" y="706438"/>
            <a:ext cx="4721289" cy="569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altLang="en-US" dirty="0"/>
              <a:t>Chapter 2 Lecture</a:t>
            </a:r>
          </a:p>
        </p:txBody>
      </p:sp>
    </p:spTree>
    <p:extLst>
      <p:ext uri="{BB962C8B-B14F-4D97-AF65-F5344CB8AC3E}">
        <p14:creationId xmlns:p14="http://schemas.microsoft.com/office/powerpoint/2010/main" val="479385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1.3 Population Density </a:t>
            </a:r>
            <a:endParaRPr lang="en-US" alt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430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Aft>
                <a:spcPts val="2500"/>
              </a:spcAft>
              <a:buNone/>
            </a:pPr>
            <a:r>
              <a:rPr lang="en-US" altLang="en-US" dirty="0"/>
              <a:t>Changing the numerator or denominator tells us about a country’s population, food security, and development. </a:t>
            </a:r>
          </a:p>
          <a:p>
            <a:pPr eaLnBrk="1" hangingPunct="1">
              <a:spcAft>
                <a:spcPts val="2500"/>
              </a:spcAft>
            </a:pPr>
            <a:r>
              <a:rPr lang="en-US" altLang="en-US" dirty="0"/>
              <a:t>Arithmetic: people/land area </a:t>
            </a:r>
          </a:p>
          <a:p>
            <a:pPr eaLnBrk="1" hangingPunct="1">
              <a:spcAft>
                <a:spcPts val="2500"/>
              </a:spcAft>
            </a:pPr>
            <a:r>
              <a:rPr lang="en-US" altLang="en-US" dirty="0"/>
              <a:t>Physiological: people/arable land </a:t>
            </a:r>
          </a:p>
          <a:p>
            <a:pPr eaLnBrk="1" hangingPunct="1">
              <a:spcAft>
                <a:spcPts val="2500"/>
              </a:spcAft>
            </a:pPr>
            <a:r>
              <a:rPr lang="en-US" altLang="en-US" dirty="0"/>
              <a:t>Agricultural: farmers/arable land </a:t>
            </a:r>
          </a:p>
        </p:txBody>
      </p:sp>
    </p:spTree>
    <p:extLst>
      <p:ext uri="{BB962C8B-B14F-4D97-AF65-F5344CB8AC3E}">
        <p14:creationId xmlns:p14="http://schemas.microsoft.com/office/powerpoint/2010/main" val="139400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5901319"/>
            <a:ext cx="864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000" dirty="0"/>
              <a:t>Figure 2-6: note four population clusters still visible </a:t>
            </a:r>
            <a:br>
              <a:rPr lang="en-US" altLang="en-US" sz="2000" dirty="0"/>
            </a:br>
            <a:r>
              <a:rPr lang="en-US" altLang="en-US" sz="2000" dirty="0"/>
              <a:t>(compare to Figure 2-4)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1.3 Arithmetic Density </a:t>
            </a:r>
            <a:endParaRPr lang="en-US" altLang="en-US" dirty="0"/>
          </a:p>
        </p:txBody>
      </p:sp>
      <p:pic>
        <p:nvPicPr>
          <p:cNvPr id="2" name="Picture 1" descr="TCL_12e_Figure_02_06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8"/>
          <a:stretch/>
        </p:blipFill>
        <p:spPr>
          <a:xfrm>
            <a:off x="304800" y="1155700"/>
            <a:ext cx="8534400" cy="43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2110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5689653"/>
            <a:ext cx="864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000" dirty="0"/>
              <a:t>Figure 2-7: Some countries have much higher densities </a:t>
            </a:r>
            <a:br>
              <a:rPr lang="en-US" altLang="en-US" sz="2000" dirty="0"/>
            </a:br>
            <a:r>
              <a:rPr lang="en-US" altLang="en-US" sz="2000" dirty="0"/>
              <a:t>of people per farmland than others. 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1.3 Physiological Density </a:t>
            </a:r>
            <a:endParaRPr lang="en-US" altLang="en-US" dirty="0"/>
          </a:p>
        </p:txBody>
      </p:sp>
      <p:pic>
        <p:nvPicPr>
          <p:cNvPr id="2" name="Picture 1" descr="TCL_12e_Figure_02_07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16"/>
          <a:stretch/>
        </p:blipFill>
        <p:spPr>
          <a:xfrm>
            <a:off x="304800" y="1013179"/>
            <a:ext cx="8534400" cy="436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904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5689653"/>
            <a:ext cx="86487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2-8: Agricultural density represents the extent </a:t>
            </a:r>
            <a:br>
              <a:rPr lang="en-US" sz="2000" dirty="0"/>
            </a:br>
            <a:r>
              <a:rPr lang="en-US" sz="2000" dirty="0"/>
              <a:t>to which agriculture is labor-intensive. </a:t>
            </a:r>
            <a:endParaRPr lang="en-US" altLang="en-US" sz="20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1.3 Agricultural Density </a:t>
            </a:r>
            <a:endParaRPr lang="en-US" altLang="en-US" dirty="0"/>
          </a:p>
        </p:txBody>
      </p:sp>
      <p:pic>
        <p:nvPicPr>
          <p:cNvPr id="2" name="Picture 1" descr="TCL_12e_Figure_02_08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5"/>
          <a:stretch/>
        </p:blipFill>
        <p:spPr>
          <a:xfrm>
            <a:off x="304800" y="912991"/>
            <a:ext cx="8534400" cy="43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84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1286985"/>
            <a:ext cx="8229600" cy="2031325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2.1 Natural Increase 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2.2 Births and Deaths 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2.3 The Demographic Transition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Key Issue 2: Why Is World Population Increasing?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22463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708430"/>
            <a:ext cx="8229600" cy="4601260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75 million more births than deaths worldwide every year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Natural increase rate: percentage growth in population without immigration </a:t>
            </a:r>
          </a:p>
          <a:p>
            <a:pPr lvl="1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NIR varies from higher than 2.0% to slightly negative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Life expectancy: average number of years at death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2.1 Natural Increase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01359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6268206"/>
            <a:ext cx="8443913" cy="369332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1800" dirty="0"/>
              <a:t>Figure 2-9: Human population grew very slowly until the 1700s.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2.1 World Population Through History </a:t>
            </a:r>
            <a:endParaRPr lang="en-US" altLang="en-US" dirty="0"/>
          </a:p>
        </p:txBody>
      </p:sp>
      <p:pic>
        <p:nvPicPr>
          <p:cNvPr id="2" name="Picture 1" descr="TCL_12e_Figure_02_09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2"/>
          <a:stretch/>
        </p:blipFill>
        <p:spPr>
          <a:xfrm>
            <a:off x="1574192" y="747889"/>
            <a:ext cx="5876474" cy="543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147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4" y="5844874"/>
            <a:ext cx="84439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000" dirty="0"/>
              <a:t>Figure 2-10: Even with a declining NIR, annual </a:t>
            </a:r>
            <a:br>
              <a:rPr lang="en-US" altLang="en-US" sz="2000" dirty="0"/>
            </a:br>
            <a:r>
              <a:rPr lang="en-US" altLang="en-US" sz="2000" dirty="0"/>
              <a:t>increase is about 75 million per year. </a:t>
            </a:r>
          </a:p>
        </p:txBody>
      </p:sp>
      <p:pic>
        <p:nvPicPr>
          <p:cNvPr id="2" name="Picture 1" descr="TCL_12e_Figure_02_10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1"/>
          <a:stretch/>
        </p:blipFill>
        <p:spPr>
          <a:xfrm>
            <a:off x="304800" y="1282700"/>
            <a:ext cx="8534400" cy="4107744"/>
          </a:xfrm>
          <a:prstGeom prst="rect">
            <a:avLst/>
          </a:prstGeom>
        </p:spPr>
      </p:pic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0" y="-16163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2.1 World Population Growth, 1950–2015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81068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844875"/>
            <a:ext cx="822960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sz="2000" dirty="0"/>
              <a:t>Figure 2-11: Worldwide there is more than a 20 year difference between the shortest- and longest-lived countries.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2.1 Life Expectancy at Birth </a:t>
            </a:r>
            <a:endParaRPr lang="en-US" altLang="en-US" dirty="0"/>
          </a:p>
        </p:txBody>
      </p:sp>
      <p:pic>
        <p:nvPicPr>
          <p:cNvPr id="2" name="Picture 1" descr="TCL_12e_Figure_02_11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45"/>
          <a:stretch/>
        </p:blipFill>
        <p:spPr>
          <a:xfrm>
            <a:off x="304800" y="1059745"/>
            <a:ext cx="8534400" cy="440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35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844875"/>
            <a:ext cx="822960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2-12: The highest rates of growth are in </a:t>
            </a:r>
            <a:br>
              <a:rPr lang="en-US" sz="2000" dirty="0"/>
            </a:br>
            <a:r>
              <a:rPr lang="en-US" sz="2000" dirty="0"/>
              <a:t>Africa and Southwest Asia. 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2.1 Natural Increase Rate</a:t>
            </a:r>
            <a:endParaRPr lang="en-US" altLang="en-US" dirty="0"/>
          </a:p>
        </p:txBody>
      </p:sp>
      <p:pic>
        <p:nvPicPr>
          <p:cNvPr id="3" name="Picture 2" descr="TCL_12e_Figure_02_12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0"/>
          <a:stretch/>
        </p:blipFill>
        <p:spPr>
          <a:xfrm>
            <a:off x="304800" y="1181100"/>
            <a:ext cx="8534400" cy="43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0755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373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Where Are the World’s People Distributed?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Why is World Population Increasing?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Why Do Some Places Face Health Challenges? </a:t>
            </a:r>
          </a:p>
          <a:p>
            <a:pPr marL="514350" indent="-514350" eaLnBrk="1" hangingPunct="1">
              <a:spcBef>
                <a:spcPts val="6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altLang="en-US" dirty="0"/>
              <a:t>Why Might Population Increase in the Future?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Population and Health: Key Issues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97903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2.1 Regional Distribution of Natural Increase, 1950–2015 </a:t>
            </a:r>
            <a:endParaRPr lang="en-US" altLang="en-US" dirty="0"/>
          </a:p>
        </p:txBody>
      </p:sp>
      <p:pic>
        <p:nvPicPr>
          <p:cNvPr id="2" name="Picture 1" descr="TCL_12e_Figure_02_13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7"/>
          <a:stretch/>
        </p:blipFill>
        <p:spPr>
          <a:xfrm>
            <a:off x="858568" y="1246011"/>
            <a:ext cx="7331524" cy="5160433"/>
          </a:xfrm>
          <a:prstGeom prst="rect">
            <a:avLst/>
          </a:prstGeom>
        </p:spPr>
      </p:pic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6155317"/>
            <a:ext cx="8229600" cy="369332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it-IT" sz="1800" dirty="0"/>
              <a:t>Figure 2-13 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37903102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452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600" dirty="0"/>
              <a:t>Natural increase is composed of births and deaths.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600" dirty="0"/>
              <a:t>Does not include migration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600" dirty="0"/>
              <a:t>Crude Birth Rate (CBR):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endParaRPr lang="en-US" altLang="en-US" sz="800" dirty="0"/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600" dirty="0"/>
              <a:t>Crude Death Rate (CDR):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endParaRPr lang="en-US" altLang="en-US" sz="800" dirty="0"/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600" dirty="0"/>
              <a:t>Total Fertility Rate (TFR): Average # of children per woman  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2.2 Births and Deaths </a:t>
            </a:r>
            <a:endParaRPr lang="en-US" altLang="en-US" dirty="0"/>
          </a:p>
        </p:txBody>
      </p:sp>
      <p:pic>
        <p:nvPicPr>
          <p:cNvPr id="3" name="Picture 2" descr="Sample Lecture 2 slide 2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951" y="1889880"/>
            <a:ext cx="1745827" cy="659245"/>
          </a:xfrm>
          <a:prstGeom prst="rect">
            <a:avLst/>
          </a:prstGeom>
        </p:spPr>
      </p:pic>
      <p:pic>
        <p:nvPicPr>
          <p:cNvPr id="4" name="Picture 3" descr="Sample Lecture 2 slide 21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475" y="2851982"/>
            <a:ext cx="1532722" cy="65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45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844875"/>
            <a:ext cx="822960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2-14: As with natural increase, the highest birth rates </a:t>
            </a:r>
            <a:br>
              <a:rPr lang="en-US" sz="2000" dirty="0"/>
            </a:br>
            <a:r>
              <a:rPr lang="en-US" sz="2000" dirty="0"/>
              <a:t>are concentrated in Africa and Southwest Asia. 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2.2 Crude Birth Rate (CBR) </a:t>
            </a:r>
            <a:endParaRPr lang="en-US" altLang="en-US" dirty="0"/>
          </a:p>
        </p:txBody>
      </p:sp>
      <p:pic>
        <p:nvPicPr>
          <p:cNvPr id="2" name="Picture 1" descr="TCL_12e_Figure_02_14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1"/>
          <a:stretch/>
        </p:blipFill>
        <p:spPr>
          <a:xfrm>
            <a:off x="304800" y="1181100"/>
            <a:ext cx="8534400" cy="43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40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844875"/>
            <a:ext cx="822960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2-15: Crude death rates do not follow the pattern of many other demographic statistics. 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2.2 Crude Death Rate (CDR) </a:t>
            </a:r>
            <a:endParaRPr lang="en-US" altLang="en-US" dirty="0"/>
          </a:p>
        </p:txBody>
      </p:sp>
      <p:pic>
        <p:nvPicPr>
          <p:cNvPr id="2" name="Picture 1" descr="TCL_12e_Figure_02_15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1"/>
          <a:stretch/>
        </p:blipFill>
        <p:spPr>
          <a:xfrm>
            <a:off x="304800" y="1181100"/>
            <a:ext cx="8534400" cy="433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94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5844875"/>
            <a:ext cx="822960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2-16: Like NIR and CBR, high TFRs are clustered </a:t>
            </a:r>
            <a:br>
              <a:rPr lang="en-US" sz="2000" dirty="0"/>
            </a:br>
            <a:r>
              <a:rPr lang="en-US" sz="2000" dirty="0"/>
              <a:t>in Africa and Southwest Asia. 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2.2 Total Fertility Rate (TFR) </a:t>
            </a:r>
            <a:endParaRPr lang="en-US" altLang="en-US" dirty="0"/>
          </a:p>
        </p:txBody>
      </p:sp>
      <p:pic>
        <p:nvPicPr>
          <p:cNvPr id="2" name="Picture 1" descr="TCL_12e_Figure_02_16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"/>
          <a:stretch/>
        </p:blipFill>
        <p:spPr>
          <a:xfrm>
            <a:off x="304800" y="1130300"/>
            <a:ext cx="8534400" cy="440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0267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5" y="708430"/>
            <a:ext cx="8229600" cy="2292935"/>
          </a:xfrm>
        </p:spPr>
        <p:txBody>
          <a:bodyPr/>
          <a:lstStyle/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Process of change in society’s birth and death rates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Four stages; possible fifth stage expected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2.3 The Demographic Transition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8381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2.3 The Demographic Transition </a:t>
            </a:r>
            <a:endParaRPr lang="en-US" altLang="en-US" dirty="0"/>
          </a:p>
        </p:txBody>
      </p:sp>
      <p:pic>
        <p:nvPicPr>
          <p:cNvPr id="3" name="Picture 2" descr="Ch 2 slide 2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41" y="863600"/>
            <a:ext cx="8922693" cy="500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79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2.3 The Demographic Transition </a:t>
            </a:r>
            <a:endParaRPr lang="en-US" altLang="en-US" dirty="0"/>
          </a:p>
        </p:txBody>
      </p:sp>
      <p:pic>
        <p:nvPicPr>
          <p:cNvPr id="2" name="Picture 1" descr="TCL_12e_Figure_02_17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8"/>
          <a:stretch/>
        </p:blipFill>
        <p:spPr>
          <a:xfrm>
            <a:off x="1466606" y="790222"/>
            <a:ext cx="6370253" cy="57150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58775" y="6239983"/>
            <a:ext cx="822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it-IT" sz="1800" dirty="0"/>
              <a:t>Figure 2-17 </a:t>
            </a:r>
            <a:endParaRPr lang="en-US" altLang="en-US" sz="1800" dirty="0"/>
          </a:p>
        </p:txBody>
      </p:sp>
    </p:spTree>
    <p:extLst>
      <p:ext uri="{BB962C8B-B14F-4D97-AF65-F5344CB8AC3E}">
        <p14:creationId xmlns:p14="http://schemas.microsoft.com/office/powerpoint/2010/main" val="786689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4111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2.3 The Demographic Transition—Gambia </a:t>
            </a:r>
            <a:endParaRPr lang="en-US" alt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6239983"/>
            <a:ext cx="822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it-IT" sz="1800" dirty="0"/>
              <a:t>Figure 2-18</a:t>
            </a:r>
            <a:endParaRPr lang="en-US" altLang="en-US" sz="1800" dirty="0"/>
          </a:p>
        </p:txBody>
      </p:sp>
      <p:pic>
        <p:nvPicPr>
          <p:cNvPr id="2" name="Picture 1" descr="TCL_12e_Figure_02_18a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4"/>
          <a:stretch/>
        </p:blipFill>
        <p:spPr>
          <a:xfrm>
            <a:off x="1154861" y="965200"/>
            <a:ext cx="7134006" cy="5032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73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2.3 The Demographic Transition—Mexico </a:t>
            </a:r>
            <a:endParaRPr lang="en-US" alt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6239983"/>
            <a:ext cx="822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it-IT" sz="1800" dirty="0"/>
              <a:t>Figure 2-18</a:t>
            </a:r>
            <a:endParaRPr lang="en-US" altLang="en-US" sz="1800" dirty="0"/>
          </a:p>
        </p:txBody>
      </p:sp>
      <p:pic>
        <p:nvPicPr>
          <p:cNvPr id="2" name="Picture 1" descr="TCL_12e_Figure_02_18b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4"/>
          <a:stretch/>
        </p:blipFill>
        <p:spPr>
          <a:xfrm>
            <a:off x="1044223" y="874889"/>
            <a:ext cx="7343422" cy="5318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690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1193320"/>
            <a:ext cx="856297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1.1 Introducing Population and Health 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1.2 Population Concentration 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1.3 Population Density 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8393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Key Issue 1. Where Are the World’s People Distributed?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16142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6239983"/>
            <a:ext cx="8229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FontTx/>
              <a:buNone/>
            </a:pPr>
            <a:r>
              <a:rPr lang="it-IT" sz="1800" dirty="0"/>
              <a:t>Figure 2-18</a:t>
            </a:r>
            <a:endParaRPr lang="en-US" altLang="en-US" sz="1800" dirty="0"/>
          </a:p>
        </p:txBody>
      </p:sp>
      <p:pic>
        <p:nvPicPr>
          <p:cNvPr id="2" name="Picture 1" descr="TCL_12e_Figure_02_18c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3"/>
          <a:stretch/>
        </p:blipFill>
        <p:spPr>
          <a:xfrm>
            <a:off x="948999" y="888484"/>
            <a:ext cx="7388755" cy="5338767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2.3 The Demographic Transition—Denmark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190529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Key Issue 3: Why Do Some Places Face Health Challenges? </a:t>
            </a:r>
            <a:endParaRPr lang="en-US" alt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229600" cy="27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3.1 Health and Gender 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3.2 Health and Aging 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3.3 Medical Services 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3.4 The Epidemiologic Transition </a:t>
            </a:r>
          </a:p>
        </p:txBody>
      </p:sp>
    </p:spTree>
    <p:extLst>
      <p:ext uri="{BB962C8B-B14F-4D97-AF65-F5344CB8AC3E}">
        <p14:creationId xmlns:p14="http://schemas.microsoft.com/office/powerpoint/2010/main" val="37191850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522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800" dirty="0"/>
              <a:t>Cultural and economic factors put women </a:t>
            </a:r>
            <a:br>
              <a:rPr lang="en-US" altLang="en-US" sz="2800" dirty="0"/>
            </a:br>
            <a:r>
              <a:rPr lang="en-US" altLang="en-US" sz="2800" dirty="0"/>
              <a:t>at risk.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800" dirty="0"/>
              <a:t>More males than expected in places</a:t>
            </a:r>
          </a:p>
          <a:p>
            <a:pPr marL="0" indent="0">
              <a:buNone/>
            </a:pPr>
            <a:endParaRPr lang="en-US" sz="800" dirty="0"/>
          </a:p>
          <a:p>
            <a:r>
              <a:rPr lang="en-US" sz="2800" dirty="0"/>
              <a:t>Sex ratio: </a:t>
            </a:r>
          </a:p>
          <a:p>
            <a:endParaRPr lang="en-US" sz="800" dirty="0"/>
          </a:p>
          <a:p>
            <a:r>
              <a:rPr lang="en-US" sz="2800" dirty="0"/>
              <a:t>Pregnancy and childbirth riskier in some places </a:t>
            </a:r>
          </a:p>
          <a:p>
            <a:endParaRPr lang="en-US" sz="800" dirty="0"/>
          </a:p>
          <a:p>
            <a:r>
              <a:rPr lang="en-US" sz="2800" dirty="0"/>
              <a:t>Maternal mortality rate: </a:t>
            </a:r>
          </a:p>
          <a:p>
            <a:endParaRPr lang="en-US" sz="2800" dirty="0"/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endParaRPr lang="en-US" altLang="en-US" sz="2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3.1 Health and Gender </a:t>
            </a:r>
            <a:endParaRPr lang="en-US" altLang="en-US" dirty="0"/>
          </a:p>
        </p:txBody>
      </p:sp>
      <p:pic>
        <p:nvPicPr>
          <p:cNvPr id="2" name="Picture 1" descr="Sample Lecture 2 slide 32b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60" y="4607314"/>
            <a:ext cx="4791456" cy="7711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352" y="2434501"/>
            <a:ext cx="1881130" cy="865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54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844875"/>
            <a:ext cx="8587670" cy="646331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2-19: Lavender (1.05) represents what we would expect from standard biology, green represents more male children than expected. </a:t>
            </a:r>
            <a:endParaRPr lang="en-US" altLang="en-US" sz="1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3.1 Sex Ratio at Birth </a:t>
            </a:r>
            <a:endParaRPr lang="en-US" altLang="en-US" dirty="0"/>
          </a:p>
        </p:txBody>
      </p:sp>
      <p:pic>
        <p:nvPicPr>
          <p:cNvPr id="2" name="Picture 1" descr="TCL_12e_Figure_02_19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7"/>
          <a:stretch/>
        </p:blipFill>
        <p:spPr>
          <a:xfrm>
            <a:off x="304800" y="1181100"/>
            <a:ext cx="8534400" cy="43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6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58477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600" dirty="0"/>
              <a:t>Figure 2-20: Both countries have higher than expected sex ratios at birth. Regional analysis reveals some areas have even higher ratios of males per female. </a:t>
            </a:r>
            <a:endParaRPr lang="en-US" altLang="en-US" sz="16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3.1 Sex Ratio at Birth—China and India </a:t>
            </a:r>
            <a:endParaRPr lang="en-US" altLang="en-US" dirty="0"/>
          </a:p>
        </p:txBody>
      </p:sp>
      <p:pic>
        <p:nvPicPr>
          <p:cNvPr id="2" name="Picture 1" descr="TCL_12e_Figure_02_20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2"/>
          <a:stretch/>
        </p:blipFill>
        <p:spPr>
          <a:xfrm>
            <a:off x="304800" y="1320800"/>
            <a:ext cx="8534400" cy="40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8983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2-21: Worldwide the range is approximately 50-fold, from fewer than 10 deaths to more than 500 per 100,000 live births. 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3.1 Maternal Mortality Rate </a:t>
            </a:r>
            <a:endParaRPr lang="en-US" altLang="en-US" dirty="0"/>
          </a:p>
        </p:txBody>
      </p:sp>
      <p:pic>
        <p:nvPicPr>
          <p:cNvPr id="2" name="Picture 1" descr="TCL_12e_Figure_02_21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5"/>
          <a:stretch/>
        </p:blipFill>
        <p:spPr>
          <a:xfrm>
            <a:off x="304800" y="1181100"/>
            <a:ext cx="8534400" cy="43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955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4231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600" dirty="0"/>
              <a:t>Population pyramid displays age and sex structure.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600" dirty="0"/>
              <a:t>Dependency ratio: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endParaRPr lang="en-US" altLang="en-US" sz="400" dirty="0"/>
          </a:p>
          <a:p>
            <a:pPr marL="740664" indent="-283464" eaLnBrk="1" hangingPunct="1">
              <a:spcBef>
                <a:spcPts val="600"/>
              </a:spcBef>
              <a:spcAft>
                <a:spcPts val="1200"/>
              </a:spcAft>
              <a:buFont typeface="Lucida Grande"/>
              <a:buChar char="–"/>
            </a:pPr>
            <a:r>
              <a:rPr lang="en-US" altLang="en-US" sz="2600" dirty="0"/>
              <a:t>Stage 2 countries have many under 15. </a:t>
            </a:r>
          </a:p>
          <a:p>
            <a:pPr marL="740664" indent="-283464" eaLnBrk="1" hangingPunct="1">
              <a:spcBef>
                <a:spcPts val="600"/>
              </a:spcBef>
              <a:spcAft>
                <a:spcPts val="1200"/>
              </a:spcAft>
              <a:buFont typeface="Lucida Grande"/>
              <a:buChar char="–"/>
            </a:pPr>
            <a:r>
              <a:rPr lang="en-US" altLang="en-US" sz="2600" dirty="0"/>
              <a:t>Late stage 4 have many older than 65.</a:t>
            </a:r>
          </a:p>
          <a:p>
            <a:pPr marL="808038" indent="-341313" eaLnBrk="1" hangingPunct="1">
              <a:spcBef>
                <a:spcPts val="600"/>
              </a:spcBef>
              <a:spcAft>
                <a:spcPts val="1200"/>
              </a:spcAft>
              <a:buFont typeface="Lucida Grande"/>
              <a:buChar char="–"/>
            </a:pPr>
            <a:endParaRPr lang="en-US" altLang="en-US" sz="400" dirty="0"/>
          </a:p>
          <a:p>
            <a:pPr marL="338138" indent="-338138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600" dirty="0"/>
              <a:t>Infant Mortality Rate (IMR): </a:t>
            </a:r>
          </a:p>
          <a:p>
            <a:pPr marL="466725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endParaRPr lang="en-US" altLang="en-US" sz="26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3.2 Health and Aging </a:t>
            </a:r>
            <a:endParaRPr lang="en-US" altLang="en-US" dirty="0"/>
          </a:p>
        </p:txBody>
      </p:sp>
      <p:pic>
        <p:nvPicPr>
          <p:cNvPr id="2" name="Picture 1" descr="Sample Lecture 2 slide 36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75" y="1279346"/>
            <a:ext cx="2566416" cy="780288"/>
          </a:xfrm>
          <a:prstGeom prst="rect">
            <a:avLst/>
          </a:prstGeom>
        </p:spPr>
      </p:pic>
      <p:pic>
        <p:nvPicPr>
          <p:cNvPr id="3" name="Picture 2" descr="Sample Lecture 2 slide 36b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579" y="3688249"/>
            <a:ext cx="2317913" cy="75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760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547367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2-22: Population pyramids display a </a:t>
            </a:r>
            <a:br>
              <a:rPr lang="en-US" sz="2000" dirty="0"/>
            </a:br>
            <a:r>
              <a:rPr lang="en-US" sz="2000" dirty="0"/>
              <a:t>population’s age and sex structure. </a:t>
            </a:r>
            <a:endParaRPr lang="en-US" altLang="en-US" sz="2000" dirty="0"/>
          </a:p>
        </p:txBody>
      </p:sp>
      <p:pic>
        <p:nvPicPr>
          <p:cNvPr id="3" name="Picture 2" descr="TCL_12e_Figure_02_22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25"/>
          <a:stretch/>
        </p:blipFill>
        <p:spPr>
          <a:xfrm>
            <a:off x="304800" y="2044700"/>
            <a:ext cx="8534400" cy="2597856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3.2 Health and Aging: Population Pyramids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093708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783335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2-23: Africa south of the Sahara has high </a:t>
            </a:r>
            <a:br>
              <a:rPr lang="en-US" sz="2000" dirty="0"/>
            </a:br>
            <a:r>
              <a:rPr lang="en-US" sz="2000" dirty="0"/>
              <a:t>percentages of the population under age 15. </a:t>
            </a:r>
            <a:endParaRPr lang="en-US" altLang="en-US" sz="2000" dirty="0"/>
          </a:p>
        </p:txBody>
      </p:sp>
      <p:pic>
        <p:nvPicPr>
          <p:cNvPr id="2" name="Picture 1" descr="TCL_12e_Figure_02_23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5"/>
          <a:stretch/>
        </p:blipFill>
        <p:spPr>
          <a:xfrm>
            <a:off x="304800" y="1082780"/>
            <a:ext cx="8534400" cy="4322233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3.2 Health and Aging: Population &lt; 15 years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041699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694847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2-24: High IMRs are common in sub-Saharan </a:t>
            </a:r>
            <a:br>
              <a:rPr lang="en-US" sz="2000" dirty="0"/>
            </a:br>
            <a:r>
              <a:rPr lang="en-US" sz="2000" dirty="0"/>
              <a:t>Africa and also from Southwest to Southeast Asia. </a:t>
            </a:r>
            <a:endParaRPr lang="en-US" altLang="en-US" sz="2000" dirty="0"/>
          </a:p>
        </p:txBody>
      </p:sp>
      <p:pic>
        <p:nvPicPr>
          <p:cNvPr id="2" name="Picture 1" descr="TCL_12e_Figure_02_24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0"/>
          <a:stretch/>
        </p:blipFill>
        <p:spPr>
          <a:xfrm>
            <a:off x="304800" y="1052147"/>
            <a:ext cx="8534400" cy="4349044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3.2 Health and Aging: Infant Mortality Rate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31099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1.1 Introducing Population and Health </a:t>
            </a:r>
            <a:endParaRPr lang="en-US" alt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Overpopulation: more people than environmental carrying capacity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3" y="6239984"/>
            <a:ext cx="85629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2000" dirty="0"/>
              <a:t>Figure 2-1 Overpopulation in Mali </a:t>
            </a:r>
            <a:endParaRPr lang="en-US" altLang="en-US" sz="2000" dirty="0"/>
          </a:p>
        </p:txBody>
      </p:sp>
      <p:pic>
        <p:nvPicPr>
          <p:cNvPr id="2" name="Picture 1" descr="TCL_12e_Figure_02_01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823" y="1855611"/>
            <a:ext cx="6588710" cy="439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8013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9614" y="6268205"/>
            <a:ext cx="8587670" cy="40011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it-IT" sz="2000" dirty="0"/>
              <a:t>Figure 2-25 </a:t>
            </a:r>
            <a:endParaRPr lang="en-US" altLang="en-US" sz="2000" dirty="0"/>
          </a:p>
        </p:txBody>
      </p:sp>
      <p:pic>
        <p:nvPicPr>
          <p:cNvPr id="2" name="Picture 1" descr="TCL_12e_Figure_02_25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"/>
          <a:stretch/>
        </p:blipFill>
        <p:spPr>
          <a:xfrm>
            <a:off x="1012717" y="815449"/>
            <a:ext cx="7200307" cy="5303797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3.2 Health and Aging: Elderly Support Ratio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558166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3.3 Medical Services </a:t>
            </a:r>
            <a:endParaRPr lang="en-US" alt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413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Health conditions vary. </a:t>
            </a:r>
          </a:p>
          <a:p>
            <a:pPr marL="808038" indent="-341313" eaLnBrk="1" hangingPunct="1">
              <a:spcBef>
                <a:spcPts val="600"/>
              </a:spcBef>
              <a:spcAft>
                <a:spcPts val="1200"/>
              </a:spcAft>
              <a:buFont typeface="Lucida Grande"/>
              <a:buChar char="–"/>
            </a:pPr>
            <a:r>
              <a:rPr lang="en-US" altLang="en-US" dirty="0"/>
              <a:t>health care expenditures </a:t>
            </a:r>
          </a:p>
          <a:p>
            <a:pPr marL="1323966" lvl="1" indent="-457200" eaLnBrk="1" hangingPunct="1"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dirty="0"/>
              <a:t>private and government </a:t>
            </a:r>
          </a:p>
          <a:p>
            <a:pPr marL="808038" indent="-341313" eaLnBrk="1" hangingPunct="1">
              <a:spcBef>
                <a:spcPts val="600"/>
              </a:spcBef>
              <a:spcAft>
                <a:spcPts val="1200"/>
              </a:spcAft>
              <a:buFont typeface="Lucida Grande"/>
              <a:buChar char="–"/>
            </a:pPr>
            <a:r>
              <a:rPr lang="en-US" altLang="en-US" dirty="0"/>
              <a:t>medical facility availability </a:t>
            </a:r>
          </a:p>
          <a:p>
            <a:pPr marL="1323966" lvl="1" indent="-457200" eaLnBrk="1" hangingPunct="1">
              <a:spcBef>
                <a:spcPts val="600"/>
              </a:spcBef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en-US" dirty="0"/>
              <a:t>hospital beds and physicians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770318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734175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2-26: Health care expenditures are generally </a:t>
            </a:r>
            <a:br>
              <a:rPr lang="en-US" sz="2000" dirty="0"/>
            </a:br>
            <a:r>
              <a:rPr lang="en-US" sz="2000" dirty="0"/>
              <a:t>associated with longer life expectancies. </a:t>
            </a:r>
            <a:endParaRPr lang="en-US" altLang="en-US" sz="2000" dirty="0"/>
          </a:p>
        </p:txBody>
      </p:sp>
      <p:pic>
        <p:nvPicPr>
          <p:cNvPr id="2" name="Picture 1" descr="TCL_12e_Figure_02_26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4"/>
          <a:stretch/>
        </p:blipFill>
        <p:spPr>
          <a:xfrm>
            <a:off x="304800" y="991881"/>
            <a:ext cx="8534400" cy="4377267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3.3 Medical Services: Health Expenditures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5413033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75383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2-27: Countries with higher health expenditures generally also have more government support for health care. </a:t>
            </a:r>
            <a:endParaRPr lang="en-US" altLang="en-US" sz="2000" dirty="0"/>
          </a:p>
        </p:txBody>
      </p:sp>
      <p:pic>
        <p:nvPicPr>
          <p:cNvPr id="2" name="Picture 1" descr="TCL_12e_Figure_02_27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9"/>
          <a:stretch/>
        </p:blipFill>
        <p:spPr>
          <a:xfrm>
            <a:off x="304800" y="1000347"/>
            <a:ext cx="8534400" cy="4509911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3.3 Medical Services: Gov’t Health Expenses 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355175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2-28: Hospital beds per 10,000 people provides </a:t>
            </a:r>
            <a:br>
              <a:rPr lang="en-US" sz="2000" dirty="0"/>
            </a:br>
            <a:r>
              <a:rPr lang="en-US" sz="2000" dirty="0"/>
              <a:t>an estimate of medical care availability. 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3.3 Medical Services: Hospital Beds </a:t>
            </a:r>
            <a:endParaRPr lang="en-US" altLang="en-US" dirty="0"/>
          </a:p>
        </p:txBody>
      </p:sp>
      <p:pic>
        <p:nvPicPr>
          <p:cNvPr id="2" name="Picture 1" descr="TCL_12e_Figure_02_28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4"/>
          <a:stretch/>
        </p:blipFill>
        <p:spPr>
          <a:xfrm>
            <a:off x="304800" y="1099576"/>
            <a:ext cx="8534400" cy="433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739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2-29: Physicians per 10,000 people is another </a:t>
            </a:r>
            <a:br>
              <a:rPr lang="en-US" sz="2000" dirty="0"/>
            </a:br>
            <a:r>
              <a:rPr lang="en-US" sz="2000" dirty="0"/>
              <a:t>estimate of medical care availability. </a:t>
            </a:r>
            <a:endParaRPr lang="en-US" altLang="en-US" sz="2000" dirty="0"/>
          </a:p>
        </p:txBody>
      </p:sp>
      <p:pic>
        <p:nvPicPr>
          <p:cNvPr id="2" name="Picture 1" descr="TCL_12e_Figure_02_29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0"/>
          <a:stretch/>
        </p:blipFill>
        <p:spPr>
          <a:xfrm>
            <a:off x="304800" y="1168857"/>
            <a:ext cx="8534400" cy="4349044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3.3 Medical Services: Physicians per 10,000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53841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3.4 The Epidemiologic Transition </a:t>
            </a:r>
            <a:endParaRPr lang="en-US" alt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446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Characterizes health threats at each stage of demographic transition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Stage 1: Pestilence and Famine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Stage 2: Receding Pandemics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Stage 3: Degenerative Diseases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Stage 4: Delayed Degenerative Diseases </a:t>
            </a:r>
          </a:p>
        </p:txBody>
      </p:sp>
    </p:spTree>
    <p:extLst>
      <p:ext uri="{BB962C8B-B14F-4D97-AF65-F5344CB8AC3E}">
        <p14:creationId xmlns:p14="http://schemas.microsoft.com/office/powerpoint/2010/main" val="34051123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2-30: Countries experiencing recent cholera outbreaks are largely in stage 2 or early stage 3 of the demographic transition.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3.4 Stage 2 Disease: Cholera </a:t>
            </a:r>
            <a:endParaRPr lang="en-US" altLang="en-US" dirty="0"/>
          </a:p>
        </p:txBody>
      </p:sp>
      <p:pic>
        <p:nvPicPr>
          <p:cNvPr id="3" name="Picture 2" descr="TCL_12e_Figure_02_30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1"/>
          <a:stretch/>
        </p:blipFill>
        <p:spPr>
          <a:xfrm>
            <a:off x="789232" y="746479"/>
            <a:ext cx="7640745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71864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2-31: The Broad Street pump was identified </a:t>
            </a:r>
            <a:br>
              <a:rPr lang="en-US" sz="2000" dirty="0"/>
            </a:br>
            <a:r>
              <a:rPr lang="en-US" sz="2000" dirty="0"/>
              <a:t>as the source of the disease. 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3.4 Sir John Snow’s Cholera Map </a:t>
            </a:r>
            <a:endParaRPr lang="en-US" altLang="en-US" dirty="0"/>
          </a:p>
        </p:txBody>
      </p:sp>
      <p:pic>
        <p:nvPicPr>
          <p:cNvPr id="2" name="Picture 1" descr="TCL_12e_Figure_02_31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2"/>
          <a:stretch/>
        </p:blipFill>
        <p:spPr>
          <a:xfrm>
            <a:off x="1569895" y="635000"/>
            <a:ext cx="6175356" cy="522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8423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2-32: Cancer is a more common cause of death in countries that are in stage 3 or later of the demographic transition.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3.4 Stage 3 Disease: Male Cancer </a:t>
            </a:r>
            <a:endParaRPr lang="en-US" altLang="en-US" dirty="0"/>
          </a:p>
        </p:txBody>
      </p:sp>
      <p:pic>
        <p:nvPicPr>
          <p:cNvPr id="2" name="Picture 1" descr="TCL_12e_Figure_02_32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5"/>
          <a:stretch/>
        </p:blipFill>
        <p:spPr>
          <a:xfrm>
            <a:off x="304800" y="863600"/>
            <a:ext cx="8534400" cy="49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076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1.1 Distribution of the World’s Peoples </a:t>
            </a:r>
            <a:endParaRPr lang="en-US" alt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3" y="5887207"/>
            <a:ext cx="8562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altLang="en-US" sz="1800" dirty="0"/>
              <a:t>Figure 2-2 World Population Portions: Each color has </a:t>
            </a:r>
            <a:br>
              <a:rPr lang="en-US" altLang="en-US" sz="1800" dirty="0"/>
            </a:br>
            <a:r>
              <a:rPr lang="en-US" altLang="en-US" sz="1800" dirty="0"/>
              <a:t>approximately 1 billion total population.</a:t>
            </a:r>
          </a:p>
        </p:txBody>
      </p:sp>
      <p:pic>
        <p:nvPicPr>
          <p:cNvPr id="3" name="Picture 2" descr="TCL_12e_Figure_02_02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0"/>
          <a:stretch/>
        </p:blipFill>
        <p:spPr>
          <a:xfrm>
            <a:off x="191912" y="952500"/>
            <a:ext cx="8854940" cy="467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579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6334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Key Issue 4: Why Might Population Increase in the Future? </a:t>
            </a:r>
            <a:endParaRPr lang="en-US" alt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5" y="1230541"/>
            <a:ext cx="8229600" cy="275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4.1 Population and Resources 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4.2 Population Futures 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4.3 Epidemiologic Futures </a:t>
            </a:r>
          </a:p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4.4 Family Futures</a:t>
            </a:r>
          </a:p>
        </p:txBody>
      </p:sp>
    </p:spTree>
    <p:extLst>
      <p:ext uri="{BB962C8B-B14F-4D97-AF65-F5344CB8AC3E}">
        <p14:creationId xmlns:p14="http://schemas.microsoft.com/office/powerpoint/2010/main" val="38263825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4.1 Population and Resources</a:t>
            </a:r>
            <a:endParaRPr lang="en-US" alt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229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Malthus 1798: Population will exceed food supply.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Neo-Malthusians today: Population will exceed food or another resource. </a:t>
            </a:r>
          </a:p>
        </p:txBody>
      </p:sp>
    </p:spTree>
    <p:extLst>
      <p:ext uri="{BB962C8B-B14F-4D97-AF65-F5344CB8AC3E}">
        <p14:creationId xmlns:p14="http://schemas.microsoft.com/office/powerpoint/2010/main" val="42302949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2-34: Malthus predicted population would </a:t>
            </a:r>
            <a:br>
              <a:rPr lang="en-US" sz="2000" dirty="0"/>
            </a:br>
            <a:r>
              <a:rPr lang="en-US" sz="2000" dirty="0"/>
              <a:t>grow faster than the resource of food. 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4.1 Population and Resources: Malthus’s Theory Figure</a:t>
            </a:r>
            <a:r>
              <a:rPr lang="en-US" b="0" dirty="0"/>
              <a:t> </a:t>
            </a:r>
            <a:endParaRPr lang="en-US" altLang="en-US" dirty="0"/>
          </a:p>
        </p:txBody>
      </p:sp>
      <p:pic>
        <p:nvPicPr>
          <p:cNvPr id="2" name="Picture 1" descr="TCL_12e_Figure_02_34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2"/>
          <a:stretch/>
        </p:blipFill>
        <p:spPr>
          <a:xfrm>
            <a:off x="1545423" y="1143000"/>
            <a:ext cx="6201577" cy="474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73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6239983"/>
            <a:ext cx="8587670" cy="369332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2-37: India’s food production has outpaced population growth. </a:t>
            </a:r>
            <a:endParaRPr lang="en-US" altLang="en-US" sz="1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4.1 Population and Resources: Malthus’s Theory Applied to India </a:t>
            </a:r>
            <a:endParaRPr lang="en-US" altLang="en-US" dirty="0"/>
          </a:p>
        </p:txBody>
      </p:sp>
      <p:pic>
        <p:nvPicPr>
          <p:cNvPr id="2" name="Picture 1" descr="TCL_12e_Figure_02_37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2"/>
          <a:stretch/>
        </p:blipFill>
        <p:spPr>
          <a:xfrm>
            <a:off x="1466856" y="1157111"/>
            <a:ext cx="6389307" cy="49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761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4.2 Population Futures </a:t>
            </a:r>
            <a:endParaRPr lang="en-US" alt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Possible stage 5 of demographic transition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World population decline</a:t>
            </a:r>
          </a:p>
          <a:p>
            <a:pPr lvl="1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Very low CBR</a:t>
            </a:r>
          </a:p>
          <a:p>
            <a:pPr lvl="1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Increasing CDR</a:t>
            </a:r>
          </a:p>
          <a:p>
            <a:pPr lvl="1"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Declining NIR </a:t>
            </a:r>
          </a:p>
        </p:txBody>
      </p:sp>
    </p:spTree>
    <p:extLst>
      <p:ext uri="{BB962C8B-B14F-4D97-AF65-F5344CB8AC3E}">
        <p14:creationId xmlns:p14="http://schemas.microsoft.com/office/powerpoint/2010/main" val="15955278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6127095"/>
            <a:ext cx="8587670" cy="369332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1800" dirty="0"/>
              <a:t>Figure 2-38: Projections are based on three possible future world TFRs.</a:t>
            </a:r>
            <a:endParaRPr lang="en-US" altLang="en-US" sz="18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4.2 United Nations Estimate of Future Population </a:t>
            </a:r>
            <a:endParaRPr lang="en-US" altLang="en-US" dirty="0"/>
          </a:p>
        </p:txBody>
      </p:sp>
      <p:pic>
        <p:nvPicPr>
          <p:cNvPr id="2" name="Picture 1" descr="TCL_12e_Figure_02_38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1"/>
          <a:stretch/>
        </p:blipFill>
        <p:spPr>
          <a:xfrm>
            <a:off x="629684" y="1281290"/>
            <a:ext cx="7851094" cy="468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5732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400110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it-IT" sz="2000" dirty="0"/>
              <a:t>Figure 2-39 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4.2 Five-Stage Demographic Transition </a:t>
            </a:r>
            <a:endParaRPr lang="en-US" altLang="en-US" dirty="0"/>
          </a:p>
        </p:txBody>
      </p:sp>
      <p:pic>
        <p:nvPicPr>
          <p:cNvPr id="2" name="Picture 1" descr="TCL_12e_Figure_02_39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2"/>
          <a:stretch/>
        </p:blipFill>
        <p:spPr>
          <a:xfrm>
            <a:off x="2240232" y="888998"/>
            <a:ext cx="6046884" cy="555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516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57762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2-40: Japan faces a population structure with </a:t>
            </a:r>
            <a:br>
              <a:rPr lang="en-US" sz="2000" dirty="0"/>
            </a:br>
            <a:r>
              <a:rPr lang="en-US" sz="2000" dirty="0"/>
              <a:t>many older people and few of working age. </a:t>
            </a:r>
            <a:endParaRPr lang="en-US" altLang="en-US" sz="2000" dirty="0"/>
          </a:p>
        </p:txBody>
      </p:sp>
      <p:pic>
        <p:nvPicPr>
          <p:cNvPr id="2" name="Picture 1" descr="TCL_12e_Figure_02_40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4"/>
          <a:stretch/>
        </p:blipFill>
        <p:spPr>
          <a:xfrm>
            <a:off x="860994" y="1255890"/>
            <a:ext cx="7385539" cy="4445000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4.2 Japan’s Changing Population Pyramids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149966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4.3 Epidemiologic Futures</a:t>
            </a:r>
            <a:endParaRPr lang="en-US" alt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5" y="708430"/>
            <a:ext cx="8229600" cy="4231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Stage 5 of epidemiologic transition: infections and parasitic diseases re-emerge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Evolution: antibiotic resistance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Poverty: lack access to medicine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Connections: globalization helps transmission </a:t>
            </a:r>
          </a:p>
        </p:txBody>
      </p:sp>
    </p:spTree>
    <p:extLst>
      <p:ext uri="{BB962C8B-B14F-4D97-AF65-F5344CB8AC3E}">
        <p14:creationId xmlns:p14="http://schemas.microsoft.com/office/powerpoint/2010/main" val="13724235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2-42: Tuberculosis is expensive to treat, so deaths are concentrated in the world’s poorer regions. 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4.3 Poverty: Tuberculosis Deaths </a:t>
            </a:r>
            <a:endParaRPr lang="en-US" altLang="en-US" dirty="0"/>
          </a:p>
        </p:txBody>
      </p:sp>
      <p:pic>
        <p:nvPicPr>
          <p:cNvPr id="2" name="Picture 1" descr="TCL_12e_Figure_02_42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2"/>
          <a:stretch/>
        </p:blipFill>
        <p:spPr>
          <a:xfrm>
            <a:off x="304800" y="1168400"/>
            <a:ext cx="8534400" cy="434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90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1.1 Distribution of the World’s Peoples </a:t>
            </a:r>
            <a:endParaRPr lang="en-US" alt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358773" y="5887207"/>
            <a:ext cx="85629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sz="1800" dirty="0"/>
              <a:t>Figure 2-3 World Population Cartogram: </a:t>
            </a:r>
            <a:br>
              <a:rPr lang="en-US" sz="1800" dirty="0"/>
            </a:br>
            <a:r>
              <a:rPr lang="en-US" sz="1800" dirty="0"/>
              <a:t>Country size proportional to population size. </a:t>
            </a:r>
            <a:endParaRPr lang="en-US" altLang="en-US" sz="1800" dirty="0"/>
          </a:p>
        </p:txBody>
      </p:sp>
      <p:pic>
        <p:nvPicPr>
          <p:cNvPr id="2" name="Picture 1" descr="TCL_12e_Figure_02_03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0"/>
          <a:stretch/>
        </p:blipFill>
        <p:spPr>
          <a:xfrm>
            <a:off x="304800" y="794456"/>
            <a:ext cx="8534400" cy="490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547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2-43: HIV has diffused around the world </a:t>
            </a:r>
            <a:br>
              <a:rPr lang="en-US" sz="2000" dirty="0"/>
            </a:br>
            <a:r>
              <a:rPr lang="en-US" sz="2000" dirty="0"/>
              <a:t>through people moving and traveling. 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4.3 Connections: AIDS </a:t>
            </a:r>
            <a:endParaRPr lang="en-US" altLang="en-US" dirty="0"/>
          </a:p>
        </p:txBody>
      </p:sp>
      <p:pic>
        <p:nvPicPr>
          <p:cNvPr id="2" name="Picture 1" descr="TCL_12e_Figure_02_43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0"/>
          <a:stretch/>
        </p:blipFill>
        <p:spPr>
          <a:xfrm>
            <a:off x="304800" y="1155700"/>
            <a:ext cx="8534400" cy="436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20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731984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2-44: HIV diffused through the U.S. </a:t>
            </a:r>
            <a:br>
              <a:rPr lang="en-US" sz="2000" dirty="0"/>
            </a:br>
            <a:r>
              <a:rPr lang="en-US" sz="2000" dirty="0"/>
              <a:t>through major international connections. 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8385"/>
            <a:ext cx="9144000" cy="1077218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4.3 Connections: U.S. AIDS and International Arrivals </a:t>
            </a:r>
            <a:endParaRPr lang="en-US" altLang="en-US" dirty="0"/>
          </a:p>
        </p:txBody>
      </p:sp>
      <p:pic>
        <p:nvPicPr>
          <p:cNvPr id="2" name="Picture 1" descr="TCL_12e_Figure_02_44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5"/>
          <a:stretch/>
        </p:blipFill>
        <p:spPr>
          <a:xfrm>
            <a:off x="304800" y="1816100"/>
            <a:ext cx="8534400" cy="308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1104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4.4 Family Futures </a:t>
            </a:r>
            <a:endParaRPr lang="en-US" altLang="en-US" dirty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358774" y="708430"/>
            <a:ext cx="8664909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altLang="en-US" dirty="0"/>
              <a:t>What causes CBR to decrease?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Education and health care: women empowered; higher investment in each child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dirty="0"/>
              <a:t>Contraception: not always available; supply can help decrease CBR </a:t>
            </a:r>
          </a:p>
        </p:txBody>
      </p:sp>
    </p:spTree>
    <p:extLst>
      <p:ext uri="{BB962C8B-B14F-4D97-AF65-F5344CB8AC3E}">
        <p14:creationId xmlns:p14="http://schemas.microsoft.com/office/powerpoint/2010/main" val="95281447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2-45: CBRs have declined around </a:t>
            </a:r>
            <a:br>
              <a:rPr lang="en-US" sz="2000" dirty="0"/>
            </a:br>
            <a:r>
              <a:rPr lang="en-US" sz="2000" dirty="0"/>
              <a:t>the world with few exceptions. 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nb-NO" dirty="0"/>
              <a:t>4.4 CBR </a:t>
            </a:r>
            <a:r>
              <a:rPr lang="nb-NO" dirty="0" err="1"/>
              <a:t>Change</a:t>
            </a:r>
            <a:r>
              <a:rPr lang="nb-NO" dirty="0"/>
              <a:t> 1990–2015 </a:t>
            </a:r>
            <a:endParaRPr lang="en-US" altLang="en-US" dirty="0"/>
          </a:p>
        </p:txBody>
      </p:sp>
      <p:pic>
        <p:nvPicPr>
          <p:cNvPr id="2" name="Picture 1" descr="TCL_12e_Figure_02_45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8"/>
          <a:stretch/>
        </p:blipFill>
        <p:spPr>
          <a:xfrm>
            <a:off x="304800" y="1104900"/>
            <a:ext cx="8534400" cy="448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3542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2-47: The lowest rates of family planning </a:t>
            </a:r>
            <a:br>
              <a:rPr lang="en-US" sz="2000" dirty="0"/>
            </a:br>
            <a:r>
              <a:rPr lang="en-US" sz="2000" dirty="0"/>
              <a:t>correlate with the highest NIRs, CBRs, and TFRs.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4.4 Women Using Family Planning </a:t>
            </a:r>
            <a:endParaRPr lang="en-US" altLang="en-US" dirty="0"/>
          </a:p>
        </p:txBody>
      </p:sp>
      <p:pic>
        <p:nvPicPr>
          <p:cNvPr id="2" name="Picture 1" descr="TCL_12e_Figure_02_47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60"/>
          <a:stretch/>
        </p:blipFill>
        <p:spPr>
          <a:xfrm>
            <a:off x="304800" y="1168400"/>
            <a:ext cx="8534400" cy="434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513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8774" y="5901319"/>
            <a:ext cx="8587670" cy="707886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dirty="0"/>
              <a:t>Figure 2-48: Preferred methods of family planning </a:t>
            </a:r>
            <a:br>
              <a:rPr lang="en-US" sz="2000" dirty="0"/>
            </a:br>
            <a:r>
              <a:rPr lang="en-US" sz="2000" dirty="0"/>
              <a:t>vary from place to place. </a:t>
            </a:r>
            <a:endParaRPr lang="en-US" altLang="en-US" sz="20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4.4 Family Planning Methods</a:t>
            </a:r>
            <a:endParaRPr lang="en-US" altLang="en-US" dirty="0"/>
          </a:p>
        </p:txBody>
      </p:sp>
      <p:pic>
        <p:nvPicPr>
          <p:cNvPr id="3" name="Picture 2" descr="TCL_12e_Figure_02_48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39"/>
          <a:stretch/>
        </p:blipFill>
        <p:spPr>
          <a:xfrm>
            <a:off x="304800" y="1308100"/>
            <a:ext cx="8534400" cy="40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6787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6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Chapter 2 End</a:t>
            </a:r>
            <a:endParaRPr lang="en-US" altLang="en-US" dirty="0"/>
          </a:p>
        </p:txBody>
      </p:sp>
      <p:pic>
        <p:nvPicPr>
          <p:cNvPr id="3" name="Picture 2" descr="TCL_12e_ChOpener_02_00_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952500"/>
            <a:ext cx="8534400" cy="493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08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1.2 Population Concentrations </a:t>
            </a:r>
            <a:endParaRPr lang="en-US" alt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358773" y="708430"/>
            <a:ext cx="8562975" cy="589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400" dirty="0"/>
              <a:t>Four major clusters:</a:t>
            </a:r>
          </a:p>
          <a:p>
            <a:pPr marL="740664" indent="-283464" eaLnBrk="1" hangingPunct="1">
              <a:spcBef>
                <a:spcPts val="600"/>
              </a:spcBef>
              <a:spcAft>
                <a:spcPts val="1200"/>
              </a:spcAft>
              <a:buFont typeface="Lucida Grande"/>
              <a:buChar char="–"/>
            </a:pPr>
            <a:r>
              <a:rPr lang="en-US" altLang="en-US" sz="2400" dirty="0"/>
              <a:t>East Asia</a:t>
            </a:r>
          </a:p>
          <a:p>
            <a:pPr marL="740664" indent="-283464" eaLnBrk="1" hangingPunct="1">
              <a:spcBef>
                <a:spcPts val="600"/>
              </a:spcBef>
              <a:spcAft>
                <a:spcPts val="1200"/>
              </a:spcAft>
              <a:buFont typeface="Lucida Grande"/>
              <a:buChar char="–"/>
            </a:pPr>
            <a:r>
              <a:rPr lang="en-US" altLang="en-US" sz="2400" dirty="0"/>
              <a:t>South Asia </a:t>
            </a:r>
          </a:p>
          <a:p>
            <a:pPr marL="740664" indent="-283464" eaLnBrk="1" hangingPunct="1">
              <a:spcBef>
                <a:spcPts val="600"/>
              </a:spcBef>
              <a:spcAft>
                <a:spcPts val="1200"/>
              </a:spcAft>
              <a:buFont typeface="Lucida Grande"/>
              <a:buChar char="–"/>
            </a:pPr>
            <a:r>
              <a:rPr lang="en-US" altLang="en-US" sz="2400" dirty="0"/>
              <a:t>Europe </a:t>
            </a:r>
          </a:p>
          <a:p>
            <a:pPr marL="740664" indent="-283464" eaLnBrk="1" hangingPunct="1">
              <a:spcBef>
                <a:spcPts val="600"/>
              </a:spcBef>
              <a:spcAft>
                <a:spcPts val="1200"/>
              </a:spcAft>
              <a:buFont typeface="Lucida Grande"/>
              <a:buChar char="–"/>
            </a:pPr>
            <a:r>
              <a:rPr lang="en-US" altLang="en-US" sz="2400" dirty="0"/>
              <a:t>Southeast Asia </a:t>
            </a:r>
          </a:p>
          <a:p>
            <a:pPr eaLnBrk="1" hangingPunct="1">
              <a:spcBef>
                <a:spcPts val="600"/>
              </a:spcBef>
              <a:spcAft>
                <a:spcPts val="1200"/>
              </a:spcAft>
            </a:pPr>
            <a:r>
              <a:rPr lang="en-US" altLang="en-US" sz="2400" dirty="0"/>
              <a:t>Sparsely populated regions: </a:t>
            </a:r>
          </a:p>
          <a:p>
            <a:pPr marL="740664" indent="-283464" eaLnBrk="1" hangingPunct="1">
              <a:spcBef>
                <a:spcPts val="600"/>
              </a:spcBef>
              <a:spcAft>
                <a:spcPts val="1200"/>
              </a:spcAft>
              <a:buFont typeface="Lucida Grande"/>
              <a:buChar char="–"/>
            </a:pPr>
            <a:r>
              <a:rPr lang="en-US" altLang="en-US" sz="2400" dirty="0"/>
              <a:t>too dry (e.g. Sahara) </a:t>
            </a:r>
          </a:p>
          <a:p>
            <a:pPr marL="740664" indent="-283464" eaLnBrk="1" hangingPunct="1">
              <a:spcBef>
                <a:spcPts val="600"/>
              </a:spcBef>
              <a:spcAft>
                <a:spcPts val="1200"/>
              </a:spcAft>
              <a:buFont typeface="Lucida Grande"/>
              <a:buChar char="–"/>
            </a:pPr>
            <a:r>
              <a:rPr lang="en-US" altLang="en-US" sz="2400" dirty="0"/>
              <a:t>too wet (e.g. Amazon) </a:t>
            </a:r>
          </a:p>
          <a:p>
            <a:pPr marL="740664" indent="-283464" eaLnBrk="1" hangingPunct="1">
              <a:spcBef>
                <a:spcPts val="600"/>
              </a:spcBef>
              <a:spcAft>
                <a:spcPts val="1200"/>
              </a:spcAft>
              <a:buFont typeface="Lucida Grande"/>
              <a:buChar char="–"/>
            </a:pPr>
            <a:r>
              <a:rPr lang="en-US" altLang="en-US" sz="2400" dirty="0"/>
              <a:t>too cold (e.g. Arctic) </a:t>
            </a:r>
          </a:p>
          <a:p>
            <a:pPr marL="740664" indent="-283464" eaLnBrk="1" hangingPunct="1">
              <a:spcBef>
                <a:spcPts val="600"/>
              </a:spcBef>
              <a:spcAft>
                <a:spcPts val="1200"/>
              </a:spcAft>
              <a:buFont typeface="Lucida Grande"/>
              <a:buChar char="–"/>
            </a:pPr>
            <a:r>
              <a:rPr lang="en-US" altLang="en-US" sz="2400" dirty="0"/>
              <a:t>too high (exception: Andes)</a:t>
            </a:r>
            <a:r>
              <a:rPr lang="en-US" altLang="en-US" sz="2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64109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1.2 World Population Distribution </a:t>
            </a:r>
            <a:endParaRPr lang="en-US" alt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3" y="5802539"/>
            <a:ext cx="85629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algn="ctr" eaLnBrk="1" hangingPunct="1">
              <a:spcAft>
                <a:spcPts val="2500"/>
              </a:spcAft>
              <a:buNone/>
            </a:pPr>
            <a:r>
              <a:rPr lang="en-US" altLang="en-US" sz="2000" dirty="0"/>
              <a:t>Figure 2-4: Clusters in East Asia, South Asia, </a:t>
            </a:r>
            <a:br>
              <a:rPr lang="en-US" altLang="en-US" sz="2000" dirty="0"/>
            </a:br>
            <a:r>
              <a:rPr lang="en-US" altLang="en-US" sz="2000" dirty="0"/>
              <a:t>Europe, and Southeast Asia are apparent. </a:t>
            </a:r>
          </a:p>
        </p:txBody>
      </p:sp>
      <p:pic>
        <p:nvPicPr>
          <p:cNvPr id="2" name="Picture 1" descr="TCL_12e_Figure_02_04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6"/>
          <a:stretch/>
        </p:blipFill>
        <p:spPr>
          <a:xfrm>
            <a:off x="304800" y="838201"/>
            <a:ext cx="8534400" cy="473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096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0" y="-16162"/>
            <a:ext cx="9144000" cy="584775"/>
          </a:xfrm>
          <a:prstGeom prst="rect">
            <a:avLst/>
          </a:prstGeom>
          <a:solidFill>
            <a:srgbClr val="3333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+mj-lt"/>
                <a:ea typeface="MS PGothic" panose="020B0600070205080204" pitchFamily="34" charset="-128"/>
                <a:cs typeface="+mj-cs"/>
              </a:defRPr>
            </a:lvl1pPr>
            <a:lvl2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2pPr>
            <a:lvl3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3pPr>
            <a:lvl4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4pPr>
            <a:lvl5pPr algn="l" rtl="0" eaLnBrk="0" fontAlgn="base" hangingPunct="0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MS PGothic" panose="020B0600070205080204" pitchFamily="34" charset="-128"/>
                <a:cs typeface="Times New Roman" charset="0"/>
              </a:defRPr>
            </a:lvl5pPr>
            <a:lvl6pPr marL="457189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6pPr>
            <a:lvl7pPr marL="914377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7pPr>
            <a:lvl8pPr marL="1371566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8pPr>
            <a:lvl9pPr marL="1828754" algn="l" rtl="0" fontAlgn="base">
              <a:spcBef>
                <a:spcPct val="50000"/>
              </a:spcBef>
              <a:spcAft>
                <a:spcPct val="0"/>
              </a:spcAft>
              <a:defRPr sz="3200" b="1">
                <a:solidFill>
                  <a:schemeClr val="bg1"/>
                </a:solidFill>
                <a:latin typeface="Arial" charset="0"/>
                <a:ea typeface="Times New Roman" charset="0"/>
                <a:cs typeface="Times New Roman" charset="0"/>
              </a:defRPr>
            </a:lvl9pPr>
          </a:lstStyle>
          <a:p>
            <a:r>
              <a:rPr lang="en-US" dirty="0"/>
              <a:t>1.2 </a:t>
            </a:r>
            <a:r>
              <a:rPr lang="en-US" dirty="0" err="1"/>
              <a:t>Ecumene</a:t>
            </a:r>
            <a:r>
              <a:rPr lang="en-US" dirty="0"/>
              <a:t> </a:t>
            </a:r>
            <a:endParaRPr lang="en-US" altLang="en-US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358773" y="5520319"/>
            <a:ext cx="42978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342891" indent="-34289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1pPr>
            <a:lvl2pPr marL="742932" indent="-28574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MS PGothic" panose="020B0600070205080204" pitchFamily="34" charset="-128"/>
              </a:defRPr>
            </a:lvl2pPr>
            <a:lvl3pPr marL="1142971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Geneva" charset="0"/>
              </a:defRPr>
            </a:lvl3pPr>
            <a:lvl4pPr marL="1600160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4pPr>
            <a:lvl5pPr marL="2057349" indent="-228594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Geneva" pitchFamily="-106" charset="-128"/>
                <a:cs typeface="Geneva" charset="0"/>
              </a:defRPr>
            </a:lvl5pPr>
            <a:lvl6pPr marL="2514537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726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8914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103" indent="-228594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indent="0" eaLnBrk="1" hangingPunct="1">
              <a:spcAft>
                <a:spcPts val="2500"/>
              </a:spcAft>
              <a:buNone/>
            </a:pPr>
            <a:r>
              <a:rPr lang="en-US" altLang="en-US" sz="1600" dirty="0"/>
              <a:t>Figure 2-5: </a:t>
            </a:r>
            <a:r>
              <a:rPr lang="en-US" altLang="en-US" sz="1600" dirty="0" err="1"/>
              <a:t>Ecumene</a:t>
            </a:r>
            <a:r>
              <a:rPr lang="en-US" altLang="en-US" sz="1600" dirty="0"/>
              <a:t> 5000 B.C.–A.D. 1900. Very dry, wet, cold, or high areas are generally sparsely populated. </a:t>
            </a:r>
          </a:p>
        </p:txBody>
      </p:sp>
      <p:pic>
        <p:nvPicPr>
          <p:cNvPr id="2" name="Picture 1" descr="TCL_12e_Figure_02_05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775"/>
          <a:stretch/>
        </p:blipFill>
        <p:spPr>
          <a:xfrm>
            <a:off x="183446" y="606777"/>
            <a:ext cx="4473222" cy="4801840"/>
          </a:xfrm>
          <a:prstGeom prst="rect">
            <a:avLst/>
          </a:prstGeom>
        </p:spPr>
      </p:pic>
      <p:pic>
        <p:nvPicPr>
          <p:cNvPr id="6" name="Picture 5" descr="TCL_12e_Figure_02_05_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4" b="2786"/>
          <a:stretch/>
        </p:blipFill>
        <p:spPr>
          <a:xfrm>
            <a:off x="4592318" y="691445"/>
            <a:ext cx="4467013" cy="549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264683"/>
      </p:ext>
    </p:extLst>
  </p:cSld>
  <p:clrMapOvr>
    <a:masterClrMapping/>
  </p:clrMapOvr>
</p:sld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Times New Roman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2062</TotalTime>
  <Words>1385</Words>
  <Application>Microsoft Office PowerPoint</Application>
  <PresentationFormat>On-screen Show (4:3)</PresentationFormat>
  <Paragraphs>265</Paragraphs>
  <Slides>66</Slides>
  <Notes>66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66</vt:i4>
      </vt:variant>
    </vt:vector>
  </HeadingPairs>
  <TitlesOfParts>
    <vt:vector size="72" baseType="lpstr">
      <vt:lpstr>Arial</vt:lpstr>
      <vt:lpstr>Calibri</vt:lpstr>
      <vt:lpstr>Lucida Grande</vt:lpstr>
      <vt:lpstr>Times</vt:lpstr>
      <vt:lpstr>HA5Lect_template</vt:lpstr>
      <vt:lpstr>1_HA5Lect_template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Reviewer 1</dc:creator>
  <cp:lastModifiedBy>Barbara Flohr</cp:lastModifiedBy>
  <cp:revision>300</cp:revision>
  <dcterms:created xsi:type="dcterms:W3CDTF">2016-05-22T06:40:43Z</dcterms:created>
  <dcterms:modified xsi:type="dcterms:W3CDTF">2019-08-15T22:20:08Z</dcterms:modified>
</cp:coreProperties>
</file>