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57"/>
  </p:notesMasterIdLst>
  <p:sldIdLst>
    <p:sldId id="259" r:id="rId3"/>
    <p:sldId id="261" r:id="rId4"/>
    <p:sldId id="355" r:id="rId5"/>
    <p:sldId id="356" r:id="rId6"/>
    <p:sldId id="302" r:id="rId7"/>
    <p:sldId id="309" r:id="rId8"/>
    <p:sldId id="310" r:id="rId9"/>
    <p:sldId id="357" r:id="rId10"/>
    <p:sldId id="358" r:id="rId11"/>
    <p:sldId id="303" r:id="rId12"/>
    <p:sldId id="304" r:id="rId13"/>
    <p:sldId id="306" r:id="rId14"/>
    <p:sldId id="267" r:id="rId15"/>
    <p:sldId id="295" r:id="rId16"/>
    <p:sldId id="359" r:id="rId17"/>
    <p:sldId id="360" r:id="rId18"/>
    <p:sldId id="308" r:id="rId19"/>
    <p:sldId id="361" r:id="rId20"/>
    <p:sldId id="311" r:id="rId21"/>
    <p:sldId id="362" r:id="rId22"/>
    <p:sldId id="363" r:id="rId23"/>
    <p:sldId id="307" r:id="rId24"/>
    <p:sldId id="270" r:id="rId25"/>
    <p:sldId id="364" r:id="rId26"/>
    <p:sldId id="365" r:id="rId27"/>
    <p:sldId id="273" r:id="rId28"/>
    <p:sldId id="271" r:id="rId29"/>
    <p:sldId id="268" r:id="rId30"/>
    <p:sldId id="274" r:id="rId31"/>
    <p:sldId id="312" r:id="rId32"/>
    <p:sldId id="272" r:id="rId33"/>
    <p:sldId id="366" r:id="rId34"/>
    <p:sldId id="314" r:id="rId35"/>
    <p:sldId id="367" r:id="rId36"/>
    <p:sldId id="315" r:id="rId37"/>
    <p:sldId id="316" r:id="rId38"/>
    <p:sldId id="276" r:id="rId39"/>
    <p:sldId id="317" r:id="rId40"/>
    <p:sldId id="277" r:id="rId41"/>
    <p:sldId id="368" r:id="rId42"/>
    <p:sldId id="322" r:id="rId43"/>
    <p:sldId id="369" r:id="rId44"/>
    <p:sldId id="321" r:id="rId45"/>
    <p:sldId id="370" r:id="rId46"/>
    <p:sldId id="323" r:id="rId47"/>
    <p:sldId id="371" r:id="rId48"/>
    <p:sldId id="324" r:id="rId49"/>
    <p:sldId id="318" r:id="rId50"/>
    <p:sldId id="325" r:id="rId51"/>
    <p:sldId id="326" r:id="rId52"/>
    <p:sldId id="329" r:id="rId53"/>
    <p:sldId id="327" r:id="rId54"/>
    <p:sldId id="372" r:id="rId55"/>
    <p:sldId id="37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997">
          <p15:clr>
            <a:srgbClr val="A4A3A4"/>
          </p15:clr>
        </p15:guide>
        <p15:guide id="4" orient="horz" pos="4106">
          <p15:clr>
            <a:srgbClr val="A4A3A4"/>
          </p15:clr>
        </p15:guide>
        <p15:guide id="5" orient="horz" pos="357">
          <p15:clr>
            <a:srgbClr val="A4A3A4"/>
          </p15:clr>
        </p15:guide>
        <p15:guide id="6" orient="horz" pos="735">
          <p15:clr>
            <a:srgbClr val="A4A3A4"/>
          </p15:clr>
        </p15:guide>
        <p15:guide id="7" pos="915">
          <p15:clr>
            <a:srgbClr val="A4A3A4"/>
          </p15:clr>
        </p15:guide>
        <p15:guide id="8" pos="5545">
          <p15:clr>
            <a:srgbClr val="A4A3A4"/>
          </p15:clr>
        </p15:guide>
        <p15:guide id="9" pos="263">
          <p15:clr>
            <a:srgbClr val="A4A3A4"/>
          </p15:clr>
        </p15:guide>
        <p15:guide id="10" pos="3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511" autoAdjust="0"/>
  </p:normalViewPr>
  <p:slideViewPr>
    <p:cSldViewPr snapToGrid="0" showGuides="1">
      <p:cViewPr varScale="1">
        <p:scale>
          <a:sx n="67" d="100"/>
          <a:sy n="67" d="100"/>
        </p:scale>
        <p:origin x="1458" y="60"/>
      </p:cViewPr>
      <p:guideLst>
        <p:guide orient="horz" pos="2160"/>
        <p:guide pos="2880"/>
        <p:guide orient="horz" pos="997"/>
        <p:guide orient="horz" pos="4106"/>
        <p:guide orient="horz" pos="357"/>
        <p:guide orient="horz" pos="735"/>
        <p:guide pos="915"/>
        <p:guide pos="5545"/>
        <p:guide pos="263"/>
        <p:guide pos="35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55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6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6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60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/>
              <a:t>Overpopulation</a:t>
            </a:r>
            <a:r>
              <a:rPr lang="en-US" altLang="en-US" sz="2600" dirty="0"/>
              <a:t> is best defined as</a:t>
            </a:r>
            <a:br>
              <a:rPr lang="en-US" altLang="en-US" sz="2600" dirty="0"/>
            </a:br>
            <a:endParaRPr lang="en-US" altLang="en-US" sz="2600" dirty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/>
              <a:t>a higher </a:t>
            </a:r>
            <a:r>
              <a:rPr lang="en-US" altLang="en-US" sz="2200" dirty="0"/>
              <a:t>number of people </a:t>
            </a:r>
            <a:r>
              <a:rPr lang="en-US" sz="2200" dirty="0"/>
              <a:t>in one place </a:t>
            </a:r>
            <a:r>
              <a:rPr lang="en-US" altLang="en-US" sz="2200" dirty="0"/>
              <a:t>than </a:t>
            </a:r>
            <a:br>
              <a:rPr lang="en-US" altLang="en-US" sz="2200" dirty="0"/>
            </a:br>
            <a:r>
              <a:rPr lang="en-US" altLang="en-US" sz="2200" dirty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more people crowded together </a:t>
            </a:r>
            <a:r>
              <a:rPr lang="en-US" sz="2200" dirty="0"/>
              <a:t>in one place </a:t>
            </a:r>
            <a:r>
              <a:rPr lang="en-US" altLang="en-US" sz="2200" dirty="0"/>
              <a:t>than </a:t>
            </a:r>
            <a:r>
              <a:rPr lang="en-US" sz="2200" dirty="0"/>
              <a:t>in </a:t>
            </a:r>
            <a:br>
              <a:rPr lang="en-US" sz="2200" dirty="0"/>
            </a:br>
            <a:r>
              <a:rPr lang="en-US" altLang="en-US" sz="2200" dirty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too many people for the environment’s carrying </a:t>
            </a:r>
            <a:br>
              <a:rPr lang="en-US" altLang="en-US" sz="2200" dirty="0"/>
            </a:br>
            <a:r>
              <a:rPr lang="en-US" altLang="en-US" sz="2200" dirty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faster growth rates than </a:t>
            </a:r>
            <a:r>
              <a:rPr lang="en-US" sz="2200" dirty="0"/>
              <a:t>those </a:t>
            </a:r>
            <a:r>
              <a:rPr lang="en-US" altLang="en-US" sz="2200" dirty="0"/>
              <a:t>seen in the 1990s.</a:t>
            </a:r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sz="3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Chapter 1</a:t>
            </a:r>
            <a:br>
              <a:rPr lang="en-US" sz="3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en-US" sz="3400" b="1" dirty="0">
                <a:solidFill>
                  <a:schemeClr val="dk1"/>
                </a:solidFill>
              </a:rPr>
              <a:t>I</a:t>
            </a:r>
            <a:r>
              <a:rPr lang="en-US" sz="3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Geography</a:t>
            </a: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1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/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1.3 Contemporary Geographic Tools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Global Positioning System (GPS): satellite-enabled technology giving precise locations</a:t>
            </a:r>
          </a:p>
          <a:p>
            <a:pPr marL="342900" lvl="0" indent="-342900">
              <a:spcBef>
                <a:spcPts val="17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Geographic Information System (GIS): stores and analyzes geographic information</a:t>
            </a:r>
          </a:p>
          <a:p>
            <a:pPr marL="342900" lvl="0" indent="-342900">
              <a:spcBef>
                <a:spcPts val="17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Remote sensing: observing Earth from afar (plane, satellite)</a:t>
            </a:r>
          </a:p>
          <a:p>
            <a:pPr marL="342900" lvl="0" indent="-342900">
              <a:spcBef>
                <a:spcPts val="17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Volunteered Geographic Information (VGI): geographic data volunteered by the public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109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/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1.3 Geographic Information System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6127690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1-11: A GIS stores different types of geographic information in layers.</a:t>
            </a:r>
          </a:p>
        </p:txBody>
      </p:sp>
      <p:pic>
        <p:nvPicPr>
          <p:cNvPr id="3" name="Picture 2" descr="TCL_12e_Figure_01_1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6" y="1085268"/>
            <a:ext cx="9160353" cy="45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6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/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1.4 Interpreting Maps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165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Map scale: ratio of map units to land units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Projection: choice of how to transform Earth’s sphere to a flat map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0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6127690"/>
            <a:ext cx="8648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1-12: Each scale presents a different total area and level of detail.</a:t>
            </a:r>
            <a:r>
              <a:rPr lang="en-US" altLang="en-US" sz="2000" dirty="0"/>
              <a:t>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1.4 Satellite Imagery at Three Scales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12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6" y="1832996"/>
            <a:ext cx="8969832" cy="330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5819914"/>
            <a:ext cx="864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1-13: Each projection represents a compromise between distorting shape, distance, relative size, and direction.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1.4 Map Projection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1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" y="1054684"/>
            <a:ext cx="9012025" cy="46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4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1.5 The Geographic Grid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165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Latitude and longitude: Every point on Earth has unique coordinates.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Longitude is the basis for calculating time.</a:t>
            </a:r>
            <a:r>
              <a:rPr lang="en-US" altLang="en-US" dirty="0"/>
              <a:t> </a:t>
            </a:r>
          </a:p>
        </p:txBody>
      </p:sp>
      <p:pic>
        <p:nvPicPr>
          <p:cNvPr id="2" name="Picture 1" descr="TCL_12e_Figure_01_14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55" y="2389910"/>
            <a:ext cx="4352639" cy="4352639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5819914"/>
            <a:ext cx="4705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1-14: The geographic grid covers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Earth with parallels and meridians.</a:t>
            </a:r>
          </a:p>
        </p:txBody>
      </p:sp>
    </p:spTree>
    <p:extLst>
      <p:ext uri="{BB962C8B-B14F-4D97-AF65-F5344CB8AC3E}">
        <p14:creationId xmlns:p14="http://schemas.microsoft.com/office/powerpoint/2010/main" val="69751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5819914"/>
            <a:ext cx="864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1-15: Time zones roughly follow longitude but vary for political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and functional reasons.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1.5 Time Zones</a:t>
            </a:r>
            <a:endParaRPr lang="en-US" altLang="en-US" dirty="0"/>
          </a:p>
        </p:txBody>
      </p:sp>
      <p:pic>
        <p:nvPicPr>
          <p:cNvPr id="2" name="Picture 1" descr="TCL_12e_Figure_01_1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" y="992909"/>
            <a:ext cx="9064302" cy="442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3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2.1 Place: A Unique Location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2.2 Region: A Unique Area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2.3 Culture Regions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2: Why Is Each Point on </a:t>
            </a:r>
            <a:b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Earth Unique?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/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2.1 Place: A Unique Location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039269" cy="25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Place names</a:t>
            </a:r>
          </a:p>
          <a:p>
            <a:pPr marL="342900" lvl="0" indent="-34290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Site: physical character of a place</a:t>
            </a:r>
          </a:p>
          <a:p>
            <a:pPr marL="342900" lvl="0" indent="-34290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Situation: a place’s location relative to other places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470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6127690"/>
            <a:ext cx="8648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1-16: World’s longest place name</a:t>
            </a:r>
            <a:r>
              <a:rPr lang="en-US" sz="2000" dirty="0"/>
              <a:t> </a:t>
            </a:r>
            <a:endParaRPr lang="en-US" altLang="en-US" sz="20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2.1 Place Name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1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2055090"/>
            <a:ext cx="9116291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8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lvl="0" indent="-5143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Why Is Geography a Science?</a:t>
            </a:r>
          </a:p>
          <a:p>
            <a:pPr marL="514350" lvl="0" indent="-514350">
              <a:spcBef>
                <a:spcPts val="3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Why Is Each Point on Earth Unique?</a:t>
            </a:r>
          </a:p>
          <a:p>
            <a:pPr marL="514350" lvl="0" indent="-514350">
              <a:spcBef>
                <a:spcPts val="3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Why Are Different Places Similar?</a:t>
            </a:r>
          </a:p>
          <a:p>
            <a:pPr marL="514350" lvl="0" indent="-514350">
              <a:spcBef>
                <a:spcPts val="3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Why Are Some Actions Not Sustainable?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This Is Geography: Key Issues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6127690"/>
            <a:ext cx="8648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1-17: Boston’s land area has been increased by fill.</a:t>
            </a:r>
            <a:endParaRPr lang="en-US" altLang="en-US" sz="20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2.1 Changing Site of Boston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2" name="Picture 1" descr="TCL_12e_Figure_01_1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26" y="716828"/>
            <a:ext cx="6265949" cy="53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6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1038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1-18: Istanbul is situated on a narrow strait that separates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Europe and Asia.</a:t>
            </a:r>
            <a:r>
              <a:rPr lang="en-US" sz="2000" dirty="0"/>
              <a:t> </a:t>
            </a:r>
            <a:endParaRPr lang="en-US" altLang="en-US" sz="20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2.1 Situation of Istanbul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1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" y="1582738"/>
            <a:ext cx="9131685" cy="34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7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708430"/>
            <a:ext cx="8229600" cy="3518912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Formal region: one or more distinctive characteristics present throughout area</a:t>
            </a:r>
          </a:p>
          <a:p>
            <a:pPr marL="342900" lvl="0" indent="-34290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Functional region: distinctive characteristic strongest at center, fades farther away</a:t>
            </a:r>
          </a:p>
          <a:p>
            <a:pPr marL="342900" lvl="0" indent="-342900">
              <a:spcBef>
                <a:spcPts val="18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Vernacular region: people define a region through cultural perceptions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Region: A Unique Area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1359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81469"/>
            <a:ext cx="8443913" cy="646331"/>
          </a:xfrm>
        </p:spPr>
        <p:txBody>
          <a:bodyPr/>
          <a:lstStyle/>
          <a:p>
            <a:pPr marL="0" lv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1-19: All of a state’s electoral votes are allocated to the candidate who wins a simple majority in that state.</a:t>
            </a:r>
            <a:r>
              <a:rPr lang="en-US" altLang="en-US" sz="1800" dirty="0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Formal Region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19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77" y="611910"/>
            <a:ext cx="6900046" cy="53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7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158468"/>
            <a:ext cx="8443913" cy="36933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1-20: Market areas are strongest at their centers.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Functional Region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2" name="Picture 1" descr="TCL_12e_Figure_01_2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68" y="647557"/>
            <a:ext cx="7216665" cy="55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38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158468"/>
            <a:ext cx="8443913" cy="36933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1-21: The U.S. South as a vernacular region.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Vernacular Region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2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" y="1341675"/>
            <a:ext cx="9105997" cy="40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46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Culture is both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people care about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people take care of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Spatial association: the degree to which features co-occur in space</a:t>
            </a:r>
            <a:r>
              <a:rPr lang="en-US" altLang="en-US" dirty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Culture Regions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1945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819914"/>
            <a:ext cx="8443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1-24: (a) income, (b) life expectancy at birth,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(c) crime, and (d) nonconforming liquor stores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2.2 Spatial Association in Baltimore</a:t>
            </a:r>
            <a:endParaRPr lang="en-US" altLang="en-US" dirty="0"/>
          </a:p>
        </p:txBody>
      </p:sp>
      <p:pic>
        <p:nvPicPr>
          <p:cNvPr id="3" name="Picture 2" descr="TCL_12e_Figure_01_2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" y="1639455"/>
            <a:ext cx="9096971" cy="32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8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86985"/>
            <a:ext cx="8229600" cy="4201150"/>
          </a:xfrm>
        </p:spPr>
        <p:txBody>
          <a:bodyPr/>
          <a:lstStyle/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3.1 Scale: Global and Local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3.2 Space: Distribution of Features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3.3 Space: Cultural Identity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3.4 Space: Inequality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3.5 Connections: Diffusion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3.6 Connections: Spatial Interaction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3: Why Are Different Places Similar?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246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708430"/>
            <a:ext cx="8229600" cy="1159292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Economic globalization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Cultural globalization vs. </a:t>
            </a:r>
            <a:r>
              <a:rPr lang="en-US" dirty="0"/>
              <a:t>l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ocal diversity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3.1 Scale: Global and Local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83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1.1 Introducing Geography</a:t>
            </a:r>
          </a:p>
          <a:p>
            <a:pPr marL="914400" lvl="0" indent="-91440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1.2 Cartography: The Science of Mapmaking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1.3 Contemporary Geographic Tools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1.4 Interpreting Maps</a:t>
            </a:r>
          </a:p>
          <a:p>
            <a:pPr marL="0" lvl="0" indent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1.5 The Geographic Grid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1: Why Is Geography a Science?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3487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127690"/>
            <a:ext cx="822960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1-25: Procter &amp; Gamble’s facilities have a global extent.</a:t>
            </a:r>
            <a:r>
              <a:rPr lang="en-US" sz="2000" dirty="0"/>
              <a:t>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3.1 Economic Globalization</a:t>
            </a:r>
            <a:endParaRPr lang="en-US" altLang="en-US" dirty="0"/>
          </a:p>
        </p:txBody>
      </p:sp>
      <p:pic>
        <p:nvPicPr>
          <p:cNvPr id="4" name="Picture 3" descr="TCL_12e_Figure_01_2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" y="1051468"/>
            <a:ext cx="9136302" cy="47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75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990" y="5437516"/>
            <a:ext cx="5561628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 1-26 &amp; 1-27b: McDonald’s is part of a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uniform landscape.</a:t>
            </a:r>
            <a:r>
              <a:rPr lang="en-US" altLang="en-US" sz="200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3.1 Economic Globalization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2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741"/>
            <a:ext cx="7935699" cy="4120895"/>
          </a:xfrm>
          <a:prstGeom prst="rect">
            <a:avLst/>
          </a:prstGeom>
        </p:spPr>
      </p:pic>
      <p:pic>
        <p:nvPicPr>
          <p:cNvPr id="4" name="Picture 3" descr="TCL_12e_Figure_01_27b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02" y="3081482"/>
            <a:ext cx="2474198" cy="31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5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708430"/>
            <a:ext cx="8229600" cy="173380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Density: number of features per area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Concentration: clustered or dispersed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Pattern: grid, linear, web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3.2 Space: Distribution of Features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921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3.2 Density and Concentration of Houses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2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" y="611908"/>
            <a:ext cx="4805126" cy="5959933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8592" y="1787153"/>
            <a:ext cx="4530870" cy="1323439"/>
          </a:xfrm>
        </p:spPr>
        <p:txBody>
          <a:bodyPr/>
          <a:lstStyle/>
          <a:p>
            <a:pPr marL="0" lv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1-28: (a) has the lowest density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and a dispersed concentration.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(b) and (c) have the same density but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different concentrations.</a:t>
            </a:r>
            <a:r>
              <a:rPr lang="en-US" sz="2000" dirty="0"/>
              <a:t>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3840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3130" y="2966371"/>
            <a:ext cx="4530870" cy="1323439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1-31: The distribution of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ethnicities in Los Angeles displays clustering; grey areas are those with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no majority group.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3.3 Cultural Identity Across Space</a:t>
            </a:r>
            <a:endParaRPr lang="en-US" altLang="en-US" dirty="0"/>
          </a:p>
        </p:txBody>
      </p:sp>
      <p:pic>
        <p:nvPicPr>
          <p:cNvPr id="2" name="Picture 1" descr="TCL_12e_Figure_01_3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" y="647559"/>
            <a:ext cx="4507420" cy="59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01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127690"/>
            <a:ext cx="8229600" cy="400110"/>
          </a:xfrm>
        </p:spPr>
        <p:txBody>
          <a:bodyPr/>
          <a:lstStyle/>
          <a:p>
            <a:pPr marL="0" lv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1-32: The distribution of LGBT people in the U.S. is not uniform.</a:t>
            </a:r>
            <a:r>
              <a:rPr lang="en-US" sz="2000" dirty="0"/>
              <a:t>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3.3 Cultural Identity Across Space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32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" y="796639"/>
            <a:ext cx="8945098" cy="51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4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19914"/>
            <a:ext cx="8229600" cy="70788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1-34: The average income of women is lower than men everywhere in the world, with greater inequality in some places.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3.3 Cultural Identity Across Space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3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27"/>
            <a:ext cx="9144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6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3.4 Space: Inequality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92506" y="4337405"/>
            <a:ext cx="329665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 1-35 and 1-36: Inequality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is growing both internationally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(top) and in the U.S. (right).</a:t>
            </a:r>
          </a:p>
        </p:txBody>
      </p:sp>
      <p:pic>
        <p:nvPicPr>
          <p:cNvPr id="3" name="Picture 2" descr="TCL_12e_Figure_01_35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" y="636008"/>
            <a:ext cx="5544127" cy="2906707"/>
          </a:xfrm>
          <a:prstGeom prst="rect">
            <a:avLst/>
          </a:prstGeom>
        </p:spPr>
      </p:pic>
      <p:pic>
        <p:nvPicPr>
          <p:cNvPr id="6" name="Picture 5" descr="TCL_12e_Figure_01_36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31" y="3640826"/>
            <a:ext cx="5472545" cy="29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89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1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3.4 Space: Inequality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5819914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1-37: Children born to low-income households experience inequality of opportunity based on their location.</a:t>
            </a:r>
          </a:p>
        </p:txBody>
      </p:sp>
      <p:pic>
        <p:nvPicPr>
          <p:cNvPr id="4" name="Picture 3" descr="TCL_12e_Figure_01_3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" y="931531"/>
            <a:ext cx="9134284" cy="46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73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49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Types of diffusion</a:t>
            </a:r>
          </a:p>
          <a:p>
            <a:pPr marL="342900" lvl="0" indent="-34290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Relocation: movement of people or things</a:t>
            </a:r>
          </a:p>
          <a:p>
            <a:pPr marL="342900" lvl="0" indent="-342900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Expansion: outward spread of a feature</a:t>
            </a:r>
          </a:p>
          <a:p>
            <a:pPr marL="742950" lvl="1" indent="-28575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Hierarchical: follows network</a:t>
            </a:r>
          </a:p>
          <a:p>
            <a:pPr marL="742950" lvl="1" indent="-28575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Contagious: rapid and widespread</a:t>
            </a:r>
          </a:p>
          <a:p>
            <a:pPr marL="742950" lvl="1" indent="-28575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Stimulus</a:t>
            </a:r>
            <a:endParaRPr lang="en-US" altLang="en-US" sz="2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3.5 Connections: Diffusion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81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8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Place: one point on Earth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Region: an area with something distinctive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Scale: how small or large something is relative to the entire Earth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Space: how far apart two things are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Connection: relationships between people or things across space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1.1 Introducing Geography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8888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3818" y="2954961"/>
            <a:ext cx="4110182" cy="1323439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1-38: Euro coins from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outside France entered from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the borders and became more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and more common.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3.5 Relocation Diffusion of the Euro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2" name="Picture 1" descr="TCL_12e_Figure_01_3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" y="624463"/>
            <a:ext cx="4757004" cy="598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6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165" y="5819914"/>
            <a:ext cx="8587670" cy="70788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1-41: Airline hub-and-spoke networks (Alitalia in this case) show that some places are more central and others are less connected.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3.6 Connections: Spatial Interaction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4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89" y="601373"/>
            <a:ext cx="7307823" cy="52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6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165" y="5819914"/>
            <a:ext cx="8587670" cy="70788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1-42: Places in the world have become effectively closer together as transportation and communication have become faster.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3.6 Space-Time Compression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2" name="Picture 1" descr="TCL_12e_Figure_01_42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9" y="658090"/>
            <a:ext cx="5172362" cy="517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05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Key Issue 4: Why Are Some Actions Not Sustainable?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lvl="0" indent="-685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4.1 Geography, Sustainability, and Resources</a:t>
            </a:r>
          </a:p>
          <a:p>
            <a:pPr marL="685800" lvl="0" indent="-6858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4.2 Sustainability and Earth’s Physical Systems</a:t>
            </a:r>
          </a:p>
          <a:p>
            <a:pPr marL="685800" lvl="0" indent="-6858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4.3 Geography, Sustainability, and Ecology</a:t>
            </a:r>
          </a:p>
          <a:p>
            <a:pPr marL="685800" lvl="0" indent="-6858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4.4 Sustainable Environmental Change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9185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4.1 Geography, Sustainability, and Resources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422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Some resources are renewable, others nonrenewable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Sustainability: using resources while thinking of the future</a:t>
            </a:r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Three pillars of sustainability</a:t>
            </a:r>
          </a:p>
          <a:p>
            <a:pPr marL="742950" lvl="1" indent="-2857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environment</a:t>
            </a:r>
          </a:p>
          <a:p>
            <a:pPr marL="742950" lvl="1" indent="-2857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society</a:t>
            </a:r>
          </a:p>
          <a:p>
            <a:pPr marL="742950" lvl="1" indent="-2857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economy</a:t>
            </a:r>
          </a:p>
        </p:txBody>
      </p:sp>
    </p:spTree>
    <p:extLst>
      <p:ext uri="{BB962C8B-B14F-4D97-AF65-F5344CB8AC3E}">
        <p14:creationId xmlns:p14="http://schemas.microsoft.com/office/powerpoint/2010/main" val="6767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165" y="5819914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 1-45 and 1-46: The UN considers sustainability as the intersection of environmental, social, and economic sustainability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4.1 Three Pillars of Sustainability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45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93" y="658090"/>
            <a:ext cx="4916614" cy="2690091"/>
          </a:xfrm>
          <a:prstGeom prst="rect">
            <a:avLst/>
          </a:prstGeom>
        </p:spPr>
      </p:pic>
      <p:pic>
        <p:nvPicPr>
          <p:cNvPr id="4" name="Picture 3" descr="TCL_12e_Figure_01_46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544"/>
            <a:ext cx="9145226" cy="25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8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4.2 Sustainability and Earth’s Physical Systems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433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Earth’s physical systems influence human activity.</a:t>
            </a:r>
          </a:p>
          <a:p>
            <a:pPr marL="0" lvl="0" indent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Three abiotic (nonliving) systems: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Atmosphere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Hydrosphere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Lithosphere</a:t>
            </a:r>
          </a:p>
          <a:p>
            <a:pPr marL="0" lvl="0" indent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One biotic system, the biosphere</a:t>
            </a:r>
          </a:p>
        </p:txBody>
      </p:sp>
    </p:spTree>
    <p:extLst>
      <p:ext uri="{BB962C8B-B14F-4D97-AF65-F5344CB8AC3E}">
        <p14:creationId xmlns:p14="http://schemas.microsoft.com/office/powerpoint/2010/main" val="630434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165" y="5904138"/>
            <a:ext cx="8587670" cy="70788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1-47: Different climates present different challenges and opportunities for human habitation.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4.2 Climate Regions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4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0" y="618901"/>
            <a:ext cx="8160760" cy="521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55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22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Ecology: study of ecosystems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Cultural ecology: study of human-environment interactions</a:t>
            </a:r>
          </a:p>
          <a:p>
            <a:pPr marL="742950" lvl="1" indent="-28575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environmental determinism: </a:t>
            </a:r>
            <a:r>
              <a:rPr lang="en-US" dirty="0"/>
              <a:t>T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he environment causes human culture.</a:t>
            </a:r>
          </a:p>
          <a:p>
            <a:pPr marL="742950" lvl="1" indent="-285750"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possibilism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 The environment sets some limits, but people can adapt in many ways.</a:t>
            </a:r>
            <a:r>
              <a:rPr lang="en-US" altLang="en-US" sz="2600" dirty="0"/>
              <a:t> </a:t>
            </a:r>
          </a:p>
          <a:p>
            <a:pPr marL="466725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4.3 Geography, Sustainability, and Ecology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4760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165" y="5904138"/>
            <a:ext cx="8587670" cy="70788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1-50: The biosphere and its ecosystems exist mostly at the interface of the three abiotic systems.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4.3 Ecosystems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2" name="Picture 1" descr="TCL_12e_Figure_01_5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18" y="593755"/>
            <a:ext cx="6860164" cy="52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70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1.1 Introducing Geography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9028" y="4766546"/>
            <a:ext cx="341615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1-1 (above): Place: the city of Luxembourg, and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1-2 (right): Region: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Luxembourg within Europe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as a region</a:t>
            </a:r>
          </a:p>
        </p:txBody>
      </p:sp>
      <p:pic>
        <p:nvPicPr>
          <p:cNvPr id="3" name="Picture 2" descr="TCL_12e_Figure_01_01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" y="706438"/>
            <a:ext cx="3410988" cy="3986869"/>
          </a:xfrm>
          <a:prstGeom prst="rect">
            <a:avLst/>
          </a:prstGeom>
        </p:spPr>
      </p:pic>
      <p:pic>
        <p:nvPicPr>
          <p:cNvPr id="6" name="Picture 5" descr="TCL_12e_Figure_01_02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82" y="706438"/>
            <a:ext cx="5671583" cy="57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165" y="5904138"/>
            <a:ext cx="8587670" cy="70788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1-51: </a:t>
            </a:r>
            <a:r>
              <a:rPr lang="en-US" sz="2000" dirty="0" err="1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Possibilism</a:t>
            </a: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argues there are multiple ways for culture to interact with any particular environment.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4.3 Cultural Ecology</a:t>
            </a:r>
            <a:r>
              <a:rPr lang="en-US" dirty="0"/>
              <a:t> </a:t>
            </a:r>
            <a:endParaRPr lang="en-US" altLang="en-US" dirty="0"/>
          </a:p>
        </p:txBody>
      </p:sp>
      <p:pic>
        <p:nvPicPr>
          <p:cNvPr id="3" name="Picture 2" descr="TCL_12e_Figure_01_5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601373"/>
            <a:ext cx="7065819" cy="52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9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4.4 Sustainable Environmental Change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50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Contrasts in sustainability: Netherlands vs. California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Dutch modification of the environment has addressed sustainability.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California faces unsustainable demands for water.</a:t>
            </a:r>
          </a:p>
          <a:p>
            <a:pPr marL="342900" lvl="0" indent="-34290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Florida Everglades modification of low-lying lands </a:t>
            </a:r>
            <a:r>
              <a:rPr lang="en-US" dirty="0"/>
              <a:t>is 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less sustainable too.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70318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1907" y="1700120"/>
            <a:ext cx="3203143" cy="163121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 1-52 and 1-53: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The Netherlands has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built extensive dikes to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develop farmland called </a:t>
            </a:r>
            <a:b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polders (below).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4.4 Dutch Land Use</a:t>
            </a:r>
            <a:endParaRPr lang="en-US" altLang="en-US" dirty="0"/>
          </a:p>
        </p:txBody>
      </p:sp>
      <p:pic>
        <p:nvPicPr>
          <p:cNvPr id="3" name="Picture 2" descr="TCL_12e_Figure_01_5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9" y="3913908"/>
            <a:ext cx="3602182" cy="2490652"/>
          </a:xfrm>
          <a:prstGeom prst="rect">
            <a:avLst/>
          </a:prstGeom>
        </p:spPr>
      </p:pic>
      <p:pic>
        <p:nvPicPr>
          <p:cNvPr id="4" name="Picture 3" descr="TCL_12e_Figure_01_53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111"/>
            <a:ext cx="5508291" cy="55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99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0" y="1342211"/>
            <a:ext cx="3856181" cy="2052153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 1-54 and 1-55: The highest uses per capita are in agricultural counties with lots of irrigation and lower populations. Agriculture uses 80% of water in California (below).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4.4 California Water Use per capita</a:t>
            </a:r>
            <a:endParaRPr lang="en-US" altLang="en-US" dirty="0"/>
          </a:p>
        </p:txBody>
      </p:sp>
      <p:pic>
        <p:nvPicPr>
          <p:cNvPr id="2" name="Picture 1" descr="TCL_12e_Figure_01_5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172"/>
            <a:ext cx="4953000" cy="5941354"/>
          </a:xfrm>
          <a:prstGeom prst="rect">
            <a:avLst/>
          </a:prstGeom>
        </p:spPr>
      </p:pic>
      <p:pic>
        <p:nvPicPr>
          <p:cNvPr id="6" name="Picture 5" descr="TCL_12e_Figure_01_55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72" y="3802545"/>
            <a:ext cx="4147127" cy="27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76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Chapter 1 End</a:t>
            </a:r>
            <a:endParaRPr lang="en-US" altLang="en-US" dirty="0"/>
          </a:p>
        </p:txBody>
      </p:sp>
      <p:pic>
        <p:nvPicPr>
          <p:cNvPr id="4" name="Picture 3" descr="TCL_12e_ChOpener_01_0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966"/>
            <a:ext cx="9144000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3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/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Cartography: The Science of Mapmaking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1-6: Earliest surviving map from 6200 B.C. depicts a town and erupting volcano in what is present-day Turkey.</a:t>
            </a:r>
          </a:p>
        </p:txBody>
      </p:sp>
      <p:pic>
        <p:nvPicPr>
          <p:cNvPr id="2" name="Picture 1" descr="TCL_12e_Figure_01_0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604336"/>
            <a:ext cx="8238836" cy="53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lvl="0"/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World Maps Over Time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90513" y="5881469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1-7: World map by Ptolemy, CA. </a:t>
            </a:r>
            <a:r>
              <a:rPr lang="en-US" sz="1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A.D.</a:t>
            </a: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150, depicts Europe, North Africa, </a:t>
            </a:r>
            <a:b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and South Asia.</a:t>
            </a:r>
          </a:p>
        </p:txBody>
      </p:sp>
      <p:pic>
        <p:nvPicPr>
          <p:cNvPr id="5" name="Picture 4" descr="TCL_12e_Figure_01_0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8" y="611909"/>
            <a:ext cx="7814764" cy="53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4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World Maps Over Time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90513" y="6158468"/>
            <a:ext cx="856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1-8: World map by Al-</a:t>
            </a:r>
            <a:r>
              <a:rPr lang="en-US" sz="1800" dirty="0" err="1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Idrisi</a:t>
            </a: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, 1154, includes East Asia</a:t>
            </a:r>
          </a:p>
        </p:txBody>
      </p:sp>
      <p:pic>
        <p:nvPicPr>
          <p:cNvPr id="2" name="Picture 1" descr="TCL_12e_Figure_01_0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" y="1362360"/>
            <a:ext cx="9136370" cy="420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2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1.2 World Maps Over Time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90513" y="6158468"/>
            <a:ext cx="856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 1-9: World map by </a:t>
            </a:r>
            <a:r>
              <a:rPr lang="en-US" sz="1800" dirty="0" err="1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Ortelius</a:t>
            </a:r>
            <a:r>
              <a:rPr lang="en-US" sz="1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, 1571, includes Western Hemisphere</a:t>
            </a:r>
          </a:p>
        </p:txBody>
      </p:sp>
      <p:pic>
        <p:nvPicPr>
          <p:cNvPr id="2" name="Picture 1" descr="TCL_12e_Figure_01_09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9" y="612007"/>
            <a:ext cx="8029143" cy="556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484"/>
      </p:ext>
    </p:extLst>
  </p:cSld>
  <p:clrMapOvr>
    <a:masterClrMapping/>
  </p:clrMapOvr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1324</Words>
  <Application>Microsoft Office PowerPoint</Application>
  <PresentationFormat>On-screen Show (4:3)</PresentationFormat>
  <Paragraphs>221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Barbara Flohr</cp:lastModifiedBy>
  <cp:revision>323</cp:revision>
  <dcterms:created xsi:type="dcterms:W3CDTF">2016-05-22T06:40:43Z</dcterms:created>
  <dcterms:modified xsi:type="dcterms:W3CDTF">2019-08-15T18:30:26Z</dcterms:modified>
</cp:coreProperties>
</file>