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25">
          <p15:clr>
            <a:srgbClr val="000000"/>
          </p15:clr>
        </p15:guide>
        <p15:guide id="4" orient="horz" pos="552">
          <p15:clr>
            <a:srgbClr val="000000"/>
          </p15:clr>
        </p15:guide>
        <p15:guide id="5" orient="horz" pos="1129">
          <p15:clr>
            <a:srgbClr val="000000"/>
          </p15:clr>
        </p15:guide>
        <p15:guide id="6" orient="horz" pos="2850">
          <p15:clr>
            <a:srgbClr val="000000"/>
          </p15:clr>
        </p15:guide>
        <p15:guide id="7" pos="938">
          <p15:clr>
            <a:srgbClr val="000000"/>
          </p15:clr>
        </p15:guide>
        <p15:guide id="8" pos="5713">
          <p15:clr>
            <a:srgbClr val="000000"/>
          </p15:clr>
        </p15:guide>
        <p15:guide id="9" pos="185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0" roundtripDataSignature="AMtx7mjQidDXZLtyAdHSBdZl7htiD8517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6" y="84"/>
      </p:cViewPr>
      <p:guideLst>
        <p:guide orient="horz" pos="2160"/>
        <p:guide pos="2880"/>
        <p:guide orient="horz" pos="725"/>
        <p:guide orient="horz" pos="552"/>
        <p:guide orient="horz" pos="1129"/>
        <p:guide orient="horz" pos="2850"/>
        <p:guide pos="938"/>
        <p:guide pos="5713"/>
        <p:guide pos="18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3200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" name="Google Shape;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242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87" name="Google Shape;8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" name="Google Shape;8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619279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4" name="Google Shape;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" name="Google Shape;9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473366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2" name="Google Shape;1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" name="Google Shape;10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43013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10" name="Google Shape;1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1" name="Google Shape;11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11426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17" name="Google Shape;1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8" name="Google Shape;11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3634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24" name="Google Shape;1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" name="Google Shape;12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98556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33" name="Google Shape;13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4" name="Google Shape;13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90505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41" name="Google Shape;1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2" name="Google Shape;14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591022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49" name="Google Shape;14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0" name="Google Shape;15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37161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57" name="Google Shape;15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8" name="Google Shape;1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4237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7" name="Google Shape;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54376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65" name="Google Shape;1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Google Shape;16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81127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73" name="Google Shape;17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4" name="Google Shape;17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807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81" name="Google Shape;18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2" name="Google Shape;18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449005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89" name="Google Shape;18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0" name="Google Shape;190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11632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24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97" name="Google Shape;19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8" name="Google Shape;19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918396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25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05" name="Google Shape;20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6" name="Google Shape;20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227941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26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13" name="Google Shape;21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4" name="Google Shape;21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85964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23" name="Google Shape;22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4" name="Google Shape;22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410754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28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31" name="Google Shape;23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2" name="Google Shape;23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400308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29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39" name="Google Shape;23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0" name="Google Shape;24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402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4" name="Google Shape;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" name="Google Shape;3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970480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30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47" name="Google Shape;24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" name="Google Shape;248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836632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31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55" name="Google Shape;25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6" name="Google Shape;25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147345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32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63" name="Google Shape;26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4" name="Google Shape;26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894947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33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74" name="Google Shape;27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Google Shape;27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768236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34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82" name="Google Shape;28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3" name="Google Shape;28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852270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35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90" name="Google Shape;29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1" name="Google Shape;29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500370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36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98" name="Google Shape;29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9" name="Google Shape;29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495687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37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06" name="Google Shape;30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7" name="Google Shape;30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461093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95264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39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20" name="Google Shape;32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1" name="Google Shape;321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17346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1" name="Google Shape;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" name="Google Shape;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032543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40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28" name="Google Shape;32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9" name="Google Shape;32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09760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41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36" name="Google Shape;33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7" name="Google Shape;337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416274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42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44" name="Google Shape;34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5" name="Google Shape;345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66149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43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52" name="Google Shape;35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3" name="Google Shape;353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5412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44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61" name="Google Shape;36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2" name="Google Shape;362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5844397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45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68" name="Google Shape;36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9" name="Google Shape;369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157197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46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75" name="Google Shape;37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6" name="Google Shape;376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299307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47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83" name="Google Shape;38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4" name="Google Shape;384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261888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48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91" name="Google Shape;39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2" name="Google Shape;392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592259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49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99" name="Google Shape;39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0" name="Google Shape;400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02522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8" name="Google Shape;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" name="Google Shape;4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15398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50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06" name="Google Shape;40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7" name="Google Shape;407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1427916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51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14" name="Google Shape;41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5" name="Google Shape;415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2064928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52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23" name="Google Shape;42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4" name="Google Shape;424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1939520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53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31" name="Google Shape;43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2" name="Google Shape;432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144519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54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39" name="Google Shape;43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0" name="Google Shape;440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956375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55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47" name="Google Shape;44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8" name="Google Shape;448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037672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56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55" name="Google Shape;455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6" name="Google Shape;456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630706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57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63" name="Google Shape;46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4" name="Google Shape;464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101514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58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71" name="Google Shape;471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2" name="Google Shape;472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928342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59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78" name="Google Shape;478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9" name="Google Shape;479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28325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5" name="Google Shape;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" name="Google Shape;5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2751021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60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87" name="Google Shape;48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8" name="Google Shape;488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5051010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61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94" name="Google Shape;49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5" name="Google Shape;495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913741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62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01" name="Google Shape;50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2" name="Google Shape;502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5310260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63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09" name="Google Shape;509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0" name="Google Shape;510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068469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64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17" name="Google Shape;51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8" name="Google Shape;518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22646889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65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25" name="Google Shape;525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6" name="Google Shape;526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305311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66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33" name="Google Shape;533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4" name="Google Shape;534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7439009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67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41" name="Google Shape;541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2" name="Google Shape;542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1082963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68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49" name="Google Shape;549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0" name="Google Shape;550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5236756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69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57" name="Google Shape;55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8" name="Google Shape;558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731971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3" name="Google Shape;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" name="Google Shape;6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5910901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70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65" name="Google Shape;565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6" name="Google Shape;566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81094988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71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73" name="Google Shape;573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4" name="Google Shape;574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78872751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72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80" name="Google Shape;580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1" name="Google Shape;581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8456698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73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88" name="Google Shape;58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9" name="Google Shape;589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3625489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74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96" name="Google Shape;596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7" name="Google Shape;597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661666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1" name="Google Shape;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" name="Google Shape;7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49956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8" name="Google Shape;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" name="Google Shape;7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49235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77"/>
          <p:cNvSpPr txBox="1">
            <a:spLocks noGrp="1"/>
          </p:cNvSpPr>
          <p:nvPr>
            <p:ph type="title"/>
          </p:nvPr>
        </p:nvSpPr>
        <p:spPr>
          <a:xfrm>
            <a:off x="0" y="-239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>
            <a:lvl1pPr lvl="0" algn="l"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77"/>
          <p:cNvSpPr txBox="1">
            <a:spLocks noGrp="1"/>
          </p:cNvSpPr>
          <p:nvPr>
            <p:ph type="body" idx="1"/>
          </p:nvPr>
        </p:nvSpPr>
        <p:spPr>
          <a:xfrm>
            <a:off x="365125" y="1141413"/>
            <a:ext cx="8229600" cy="2283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6"/>
          <p:cNvSpPr txBox="1">
            <a:spLocks noGrp="1"/>
          </p:cNvSpPr>
          <p:nvPr>
            <p:ph type="title"/>
          </p:nvPr>
        </p:nvSpPr>
        <p:spPr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>
            <a:lvl1pPr marR="0" lvl="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6"/>
          <p:cNvSpPr txBox="1">
            <a:spLocks noGrp="1"/>
          </p:cNvSpPr>
          <p:nvPr>
            <p:ph type="body" idx="1"/>
          </p:nvPr>
        </p:nvSpPr>
        <p:spPr>
          <a:xfrm>
            <a:off x="365125" y="1141413"/>
            <a:ext cx="8229600" cy="2283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6"/>
          <p:cNvSpPr txBox="1"/>
          <p:nvPr/>
        </p:nvSpPr>
        <p:spPr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 2017 Pearson Education, Inc. 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"/>
          <p:cNvSpPr/>
          <p:nvPr/>
        </p:nvSpPr>
        <p:spPr>
          <a:xfrm>
            <a:off x="4886126" y="1676400"/>
            <a:ext cx="4257873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Chapter 13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Urban Patterns</a:t>
            </a:r>
            <a:endParaRPr sz="3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"/>
          <p:cNvSpPr/>
          <p:nvPr/>
        </p:nvSpPr>
        <p:spPr>
          <a:xfrm>
            <a:off x="4875364" y="5850576"/>
            <a:ext cx="4268635" cy="681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Tim Scharks</a:t>
            </a:r>
            <a:br>
              <a:rPr lang="en-US" sz="18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Green River College</a:t>
            </a:r>
            <a:endParaRPr sz="1800" b="0" i="0" u="none" strike="noStrike" cap="none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" descr="https://www.pearsonhighered.com/assets/bigcovers/0/1/3/4/013420623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436" y="706438"/>
            <a:ext cx="4721289" cy="569719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"/>
          <p:cNvSpPr txBox="1"/>
          <p:nvPr/>
        </p:nvSpPr>
        <p:spPr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Chapter 13 Lecture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body" idx="1"/>
          </p:nvPr>
        </p:nvSpPr>
        <p:spPr>
          <a:xfrm>
            <a:off x="358775" y="708430"/>
            <a:ext cx="8229600" cy="527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High demand for limited land in CBD:</a:t>
            </a:r>
            <a:endParaRPr/>
          </a:p>
          <a:p>
            <a:pPr marL="342891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Vertical development to maximize space:</a:t>
            </a:r>
            <a:endParaRPr/>
          </a:p>
          <a:p>
            <a:pPr marL="742932" lvl="1" indent="-28574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/>
              <a:t>underground spaces</a:t>
            </a:r>
            <a:endParaRPr/>
          </a:p>
          <a:p>
            <a:pPr marL="742932" lvl="1" indent="-28574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/>
              <a:t>skyscrapers</a:t>
            </a:r>
            <a:endParaRPr/>
          </a:p>
          <a:p>
            <a:pPr marL="342891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Some activities excluded:</a:t>
            </a:r>
            <a:endParaRPr/>
          </a:p>
          <a:p>
            <a:pPr marL="742932" lvl="1" indent="-28574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/>
              <a:t>manufacturing</a:t>
            </a:r>
            <a:endParaRPr/>
          </a:p>
          <a:p>
            <a:pPr marL="742932" lvl="1" indent="-28574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/>
              <a:t>residences</a:t>
            </a:r>
            <a:endParaRPr/>
          </a:p>
          <a:p>
            <a:pPr marL="1142971" lvl="2" indent="-22859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though changing </a:t>
            </a:r>
            <a:endParaRPr/>
          </a:p>
        </p:txBody>
      </p:sp>
      <p:sp>
        <p:nvSpPr>
          <p:cNvPr id="91" name="Google Shape;91;p11"/>
          <p:cNvSpPr txBox="1"/>
          <p:nvPr/>
        </p:nvSpPr>
        <p:spPr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1.3 Competition for Space in CBDs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/>
          <p:nvPr/>
        </p:nvSpPr>
        <p:spPr>
          <a:xfrm>
            <a:off x="358775" y="5689653"/>
            <a:ext cx="86487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13-10: Montréal, Canada’s Underground City (a) maximizes the use of land in the city center and allows shoppers to avoid winter weather (b).</a:t>
            </a:r>
            <a:endParaRPr/>
          </a:p>
        </p:txBody>
      </p:sp>
      <p:sp>
        <p:nvSpPr>
          <p:cNvPr id="98" name="Google Shape;98;p12"/>
          <p:cNvSpPr txBox="1"/>
          <p:nvPr/>
        </p:nvSpPr>
        <p:spPr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1.3 Underground Montréal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12" descr="TCL_12e_Figure_13_10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8900" y="654656"/>
            <a:ext cx="6687629" cy="5073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/>
          <p:nvPr/>
        </p:nvSpPr>
        <p:spPr>
          <a:xfrm>
            <a:off x="4745182" y="2565832"/>
            <a:ext cx="3786909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13-11: The John Hancock Center and neighboring buildings have commercial services on the lowest floors, offices on middle floors, and apartments and commercial activities again on the topmost floors.</a:t>
            </a:r>
            <a:endParaRPr/>
          </a:p>
        </p:txBody>
      </p:sp>
      <p:sp>
        <p:nvSpPr>
          <p:cNvPr id="106" name="Google Shape;106;p13"/>
          <p:cNvSpPr txBox="1"/>
          <p:nvPr/>
        </p:nvSpPr>
        <p:spPr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1.3 John Hancock Center, Chicago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13" descr="TCL_12e_Figure_13_11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241" y="681038"/>
            <a:ext cx="4060214" cy="5862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>
            <a:spLocks noGrp="1"/>
          </p:cNvSpPr>
          <p:nvPr>
            <p:ph type="body" idx="1"/>
          </p:nvPr>
        </p:nvSpPr>
        <p:spPr>
          <a:xfrm>
            <a:off x="358775" y="1286985"/>
            <a:ext cx="8229600" cy="5016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2.1 Models of Urban Structure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2.2 Applying the Models in North America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2.3 Applying the Models in Europe</a:t>
            </a:r>
            <a:endParaRPr/>
          </a:p>
          <a:p>
            <a:pPr marL="690563" lvl="0" indent="-690563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2.4 Pre-modern Cities in Developing Countries</a:t>
            </a:r>
            <a:endParaRPr/>
          </a:p>
          <a:p>
            <a:pPr marL="690563" lvl="0" indent="-690563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2.5 Applying the Models in Developing Countries</a:t>
            </a:r>
            <a:endParaRPr/>
          </a:p>
          <a:p>
            <a:pPr marL="690563" lvl="0" indent="-690563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2.6 Changing Urban Structure of</a:t>
            </a:r>
            <a:br>
              <a:rPr lang="en-US"/>
            </a:br>
            <a:r>
              <a:rPr lang="en-US"/>
              <a:t>Mexico City</a:t>
            </a:r>
            <a:endParaRPr/>
          </a:p>
        </p:txBody>
      </p:sp>
      <p:sp>
        <p:nvSpPr>
          <p:cNvPr id="114" name="Google Shape;114;p14"/>
          <p:cNvSpPr txBox="1"/>
          <p:nvPr/>
        </p:nvSpPr>
        <p:spPr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Key Issue 2: Where Are People Distributed in Urban Areas?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/>
          <p:nvPr/>
        </p:nvSpPr>
        <p:spPr>
          <a:xfrm>
            <a:off x="358775" y="708430"/>
            <a:ext cx="8229600" cy="324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Three models developed to explain patterns in cities:</a:t>
            </a:r>
            <a:endParaRPr/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Concentric zone model</a:t>
            </a:r>
            <a:endParaRPr/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Sector model</a:t>
            </a:r>
            <a:endParaRPr/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Multiple nuclei model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5"/>
          <p:cNvSpPr txBox="1"/>
          <p:nvPr/>
        </p:nvSpPr>
        <p:spPr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2.1 Models of Urban Structure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/>
          <p:nvPr/>
        </p:nvSpPr>
        <p:spPr>
          <a:xfrm>
            <a:off x="358775" y="5689653"/>
            <a:ext cx="86487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13-12: This model shows the city as a series of concentric rings of different activities like working-class homes in Philadelphia (b), zone number 3 in diagram (a).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2.1 Concentric Zone Model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16" descr="TCL_12e_Figure_13_12_L.jpg"/>
          <p:cNvPicPr preferRelativeResize="0"/>
          <p:nvPr/>
        </p:nvPicPr>
        <p:blipFill rotWithShape="1">
          <a:blip r:embed="rId3">
            <a:alphaModFix/>
          </a:blip>
          <a:srcRect b="4942"/>
          <a:stretch/>
        </p:blipFill>
        <p:spPr>
          <a:xfrm>
            <a:off x="474638" y="876295"/>
            <a:ext cx="7949228" cy="464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1" y="992525"/>
            <a:ext cx="4193425" cy="27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body" idx="1"/>
          </p:nvPr>
        </p:nvSpPr>
        <p:spPr>
          <a:xfrm>
            <a:off x="946726" y="5838716"/>
            <a:ext cx="765463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/>
              <a:t>Figure 13-13: This model shows the city developing with wedges or corridors radiating from the CBD, as seen in Chicago’s strip of high-class residential housing (b).</a:t>
            </a:r>
            <a:endParaRPr/>
          </a:p>
        </p:txBody>
      </p:sp>
      <p:sp>
        <p:nvSpPr>
          <p:cNvPr id="137" name="Google Shape;137;p17"/>
          <p:cNvSpPr txBox="1"/>
          <p:nvPr/>
        </p:nvSpPr>
        <p:spPr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2.1 Sector Model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17" descr="TCL_12e_Figure_13_13_L.jpg"/>
          <p:cNvPicPr preferRelativeResize="0"/>
          <p:nvPr/>
        </p:nvPicPr>
        <p:blipFill rotWithShape="1">
          <a:blip r:embed="rId3">
            <a:alphaModFix/>
          </a:blip>
          <a:srcRect b="3481"/>
          <a:stretch/>
        </p:blipFill>
        <p:spPr>
          <a:xfrm>
            <a:off x="474663" y="978916"/>
            <a:ext cx="8328025" cy="4782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/>
          <p:nvPr/>
        </p:nvSpPr>
        <p:spPr>
          <a:xfrm>
            <a:off x="358774" y="5768674"/>
            <a:ext cx="844391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13-14: This model displays different activities in different nodes, like Harvard Square serving as a center of services for students in Cambridge, near Boston (b).</a:t>
            </a:r>
            <a:endParaRPr/>
          </a:p>
        </p:txBody>
      </p:sp>
      <p:sp>
        <p:nvSpPr>
          <p:cNvPr id="145" name="Google Shape;145;p18"/>
          <p:cNvSpPr txBox="1"/>
          <p:nvPr/>
        </p:nvSpPr>
        <p:spPr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2.1 Multiple Nuclei Model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18" descr="TCL_12e_Figure_13_14_L.jpg"/>
          <p:cNvPicPr preferRelativeResize="0"/>
          <p:nvPr/>
        </p:nvPicPr>
        <p:blipFill rotWithShape="1">
          <a:blip r:embed="rId3">
            <a:alphaModFix/>
          </a:blip>
          <a:srcRect b="3951"/>
          <a:stretch/>
        </p:blipFill>
        <p:spPr>
          <a:xfrm>
            <a:off x="382588" y="1137412"/>
            <a:ext cx="8534400" cy="3840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>
            <a:spLocks noGrp="1"/>
          </p:cNvSpPr>
          <p:nvPr>
            <p:ph type="body" idx="1"/>
          </p:nvPr>
        </p:nvSpPr>
        <p:spPr>
          <a:xfrm>
            <a:off x="1152525" y="5844875"/>
            <a:ext cx="696277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13-15: Examining the age of housing in Houston, Texas, reveals a concentric pattern.</a:t>
            </a:r>
            <a:endParaRPr/>
          </a:p>
        </p:txBody>
      </p:sp>
      <p:sp>
        <p:nvSpPr>
          <p:cNvPr id="153" name="Google Shape;153;p19"/>
          <p:cNvSpPr txBox="1"/>
          <p:nvPr/>
        </p:nvSpPr>
        <p:spPr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2.2 Applying the Models in North America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19" descr="TCL_12e_Figure_13_15_L.jpg"/>
          <p:cNvPicPr preferRelativeResize="0"/>
          <p:nvPr/>
        </p:nvPicPr>
        <p:blipFill rotWithShape="1">
          <a:blip r:embed="rId3">
            <a:alphaModFix/>
          </a:blip>
          <a:srcRect b="2830"/>
          <a:stretch/>
        </p:blipFill>
        <p:spPr>
          <a:xfrm>
            <a:off x="1065212" y="630237"/>
            <a:ext cx="7013575" cy="514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 txBox="1">
            <a:spLocks noGrp="1"/>
          </p:cNvSpPr>
          <p:nvPr>
            <p:ph type="body" idx="1"/>
          </p:nvPr>
        </p:nvSpPr>
        <p:spPr>
          <a:xfrm>
            <a:off x="1152525" y="5844875"/>
            <a:ext cx="687387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13-16: Examining the median income in Houston, Texas, reveals a sector pattern.</a:t>
            </a:r>
            <a:endParaRPr/>
          </a:p>
        </p:txBody>
      </p:sp>
      <p:sp>
        <p:nvSpPr>
          <p:cNvPr id="161" name="Google Shape;161;p20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2.2 Applying the Models in North America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20" descr="TCL_12e_Figure_13_16_L.jpg"/>
          <p:cNvPicPr preferRelativeResize="0"/>
          <p:nvPr/>
        </p:nvPicPr>
        <p:blipFill rotWithShape="1">
          <a:blip r:embed="rId3">
            <a:alphaModFix/>
          </a:blip>
          <a:srcRect b="2830"/>
          <a:stretch/>
        </p:blipFill>
        <p:spPr>
          <a:xfrm>
            <a:off x="1116012" y="681038"/>
            <a:ext cx="6911975" cy="5070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"/>
          <p:cNvSpPr txBox="1"/>
          <p:nvPr/>
        </p:nvSpPr>
        <p:spPr>
          <a:xfrm>
            <a:off x="358773" y="708430"/>
            <a:ext cx="8562975" cy="3739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 Are Downtowns Distinctive?</a:t>
            </a:r>
            <a:endParaRPr/>
          </a:p>
          <a:p>
            <a:pPr marL="514350" marR="0" lvl="0" indent="-5143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Are People Distributed in Urban Areas?</a:t>
            </a:r>
            <a:endParaRPr/>
          </a:p>
          <a:p>
            <a:pPr marL="514350" marR="0" lvl="0" indent="-5143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 Do Urban Areas Expand?</a:t>
            </a:r>
            <a:endParaRPr/>
          </a:p>
          <a:p>
            <a:pPr marL="514350" marR="0" lvl="0" indent="-5143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 Do Cities Face Sustainability Challenges?</a:t>
            </a:r>
            <a:endParaRPr/>
          </a:p>
        </p:txBody>
      </p:sp>
      <p:sp>
        <p:nvSpPr>
          <p:cNvPr id="31" name="Google Shape;31;p2"/>
          <p:cNvSpPr txBox="1"/>
          <p:nvPr/>
        </p:nvSpPr>
        <p:spPr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Urban Patterns: Key Issues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/>
          <p:nvPr/>
        </p:nvSpPr>
        <p:spPr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2.2 Applying the Models in North America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21" descr="TCL_12e_Figure_13_17_L.jpg"/>
          <p:cNvPicPr preferRelativeResize="0"/>
          <p:nvPr/>
        </p:nvPicPr>
        <p:blipFill rotWithShape="1">
          <a:blip r:embed="rId3">
            <a:alphaModFix/>
          </a:blip>
          <a:srcRect b="3153"/>
          <a:stretch/>
        </p:blipFill>
        <p:spPr>
          <a:xfrm>
            <a:off x="1103641" y="680943"/>
            <a:ext cx="6936717" cy="507206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/>
          <p:nvPr/>
        </p:nvSpPr>
        <p:spPr>
          <a:xfrm>
            <a:off x="1114425" y="5844875"/>
            <a:ext cx="700087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13-17: Examining the distribution of ethnicities in Houston, Texas, reveals multiple nuclei.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2" descr="TCL_12e_Figure_13_18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058" y="584781"/>
            <a:ext cx="7827801" cy="609518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 txBox="1">
            <a:spLocks noGrp="1"/>
          </p:cNvSpPr>
          <p:nvPr>
            <p:ph type="body" idx="1"/>
          </p:nvPr>
        </p:nvSpPr>
        <p:spPr>
          <a:xfrm>
            <a:off x="4704350" y="4130976"/>
            <a:ext cx="4090736" cy="2199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13-18: (a) represents a newly built ring in a high-income sector; (b) is a house in the same ring but lower income, and (c) is in the same high-income sector as (a) but nearer to the CBD.</a:t>
            </a:r>
            <a:endParaRPr/>
          </a:p>
        </p:txBody>
      </p:sp>
      <p:sp>
        <p:nvSpPr>
          <p:cNvPr id="178" name="Google Shape;178;p22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2.2 Considering Multiple Models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 txBox="1">
            <a:spLocks noGrp="1"/>
          </p:cNvSpPr>
          <p:nvPr>
            <p:ph type="body" idx="1"/>
          </p:nvPr>
        </p:nvSpPr>
        <p:spPr>
          <a:xfrm>
            <a:off x="1166091" y="5743275"/>
            <a:ext cx="7366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13-19: A street market in Paris reflects the higher number of wealthy residents in and near the CBD when compared to North America.</a:t>
            </a:r>
            <a:endParaRPr/>
          </a:p>
        </p:txBody>
      </p:sp>
      <p:sp>
        <p:nvSpPr>
          <p:cNvPr id="185" name="Google Shape;185;p23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2.3 Applying the Models in Europe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23" descr="TCL_12e_Figure_13_19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425" y="681038"/>
            <a:ext cx="7589837" cy="5117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4" descr="TCL_12e_Figure_13_20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1182" y="681037"/>
            <a:ext cx="4519921" cy="582519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4"/>
          <p:cNvSpPr txBox="1">
            <a:spLocks noGrp="1"/>
          </p:cNvSpPr>
          <p:nvPr>
            <p:ph type="body" idx="1"/>
          </p:nvPr>
        </p:nvSpPr>
        <p:spPr>
          <a:xfrm>
            <a:off x="358775" y="2785197"/>
            <a:ext cx="4224770" cy="165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13-20: Like many other European cities, Paris does not have many skyscrapers; the one in this photo was so unpopular when built that no others were allowed.</a:t>
            </a:r>
            <a:endParaRPr/>
          </a:p>
        </p:txBody>
      </p:sp>
      <p:sp>
        <p:nvSpPr>
          <p:cNvPr id="194" name="Google Shape;194;p24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2.3 Applying the Models in Europe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5"/>
          <p:cNvSpPr txBox="1"/>
          <p:nvPr/>
        </p:nvSpPr>
        <p:spPr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2.3 Applying the Models in Europe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25" descr="TCL_12e_Figure_13_21_L.jpg"/>
          <p:cNvPicPr preferRelativeResize="0"/>
          <p:nvPr/>
        </p:nvPicPr>
        <p:blipFill rotWithShape="1">
          <a:blip r:embed="rId3">
            <a:alphaModFix/>
          </a:blip>
          <a:srcRect b="3434"/>
          <a:stretch/>
        </p:blipFill>
        <p:spPr>
          <a:xfrm>
            <a:off x="1439863" y="681039"/>
            <a:ext cx="5918200" cy="517366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/>
          <p:nvPr/>
        </p:nvSpPr>
        <p:spPr>
          <a:xfrm>
            <a:off x="1054099" y="5946475"/>
            <a:ext cx="69850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13-21: Age of housing in Paris follows a concentric zone model.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 txBox="1"/>
          <p:nvPr/>
        </p:nvSpPr>
        <p:spPr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2.3 Applying the Models in Europe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6"/>
          <p:cNvSpPr txBox="1"/>
          <p:nvPr/>
        </p:nvSpPr>
        <p:spPr>
          <a:xfrm>
            <a:off x="454025" y="6214583"/>
            <a:ext cx="822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13-22: Household income in Paris follows a sector model.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26" descr="TCL_12e_Figure_13_22_L.jpg"/>
          <p:cNvPicPr preferRelativeResize="0"/>
          <p:nvPr/>
        </p:nvPicPr>
        <p:blipFill rotWithShape="1">
          <a:blip r:embed="rId3">
            <a:alphaModFix/>
          </a:blip>
          <a:srcRect b="3473"/>
          <a:stretch/>
        </p:blipFill>
        <p:spPr>
          <a:xfrm>
            <a:off x="1257300" y="681038"/>
            <a:ext cx="6210300" cy="5426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7" descr="TCL_12e_Figure_13_23c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163" y="3736231"/>
            <a:ext cx="4203700" cy="291856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7"/>
          <p:cNvSpPr txBox="1"/>
          <p:nvPr/>
        </p:nvSpPr>
        <p:spPr>
          <a:xfrm>
            <a:off x="0" y="-14111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2.3 Applying the Models in Europe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7"/>
          <p:cNvSpPr txBox="1"/>
          <p:nvPr/>
        </p:nvSpPr>
        <p:spPr>
          <a:xfrm>
            <a:off x="4784435" y="4171038"/>
            <a:ext cx="383857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13-23: (a) housing in the outer (newer) ring in a high-income sector; (b) apartments in the same ring as (a) but lower income sector; and (c) housing in the same high-income sector as (a) but inner (older) ring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27" descr="TCL_12e_Figure_13_23b_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2788" y="777721"/>
            <a:ext cx="4203700" cy="293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7" descr="TCL_12e_Figure_13_23a_L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163" y="694409"/>
            <a:ext cx="4203700" cy="2915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"/>
          <p:cNvSpPr txBox="1"/>
          <p:nvPr/>
        </p:nvSpPr>
        <p:spPr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2.3 Applying the Models in Europe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8"/>
          <p:cNvSpPr txBox="1"/>
          <p:nvPr/>
        </p:nvSpPr>
        <p:spPr>
          <a:xfrm>
            <a:off x="736600" y="6239983"/>
            <a:ext cx="822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13-24: Immigrant neighborhoods in Paris follow a multiple nuclei model.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28" descr="TCL_12e_Figure_13_24_L.jpg"/>
          <p:cNvPicPr preferRelativeResize="0"/>
          <p:nvPr/>
        </p:nvPicPr>
        <p:blipFill rotWithShape="1">
          <a:blip r:embed="rId3">
            <a:alphaModFix/>
          </a:blip>
          <a:srcRect b="4281"/>
          <a:stretch/>
        </p:blipFill>
        <p:spPr>
          <a:xfrm>
            <a:off x="1706563" y="909638"/>
            <a:ext cx="5892800" cy="5106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9"/>
          <p:cNvSpPr txBox="1"/>
          <p:nvPr/>
        </p:nvSpPr>
        <p:spPr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2.4 Pre-modern Cities in Developing Countries: Beijing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9"/>
          <p:cNvSpPr txBox="1">
            <a:spLocks noGrp="1"/>
          </p:cNvSpPr>
          <p:nvPr>
            <p:ph type="body" idx="1"/>
          </p:nvPr>
        </p:nvSpPr>
        <p:spPr>
          <a:xfrm>
            <a:off x="433137" y="5710817"/>
            <a:ext cx="82187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/>
              <a:t>Figure 13-25: (a) Dadu in the Yuan dynasty, A.D. 1267–1368, (b) renamed Beijing in the Ming Dynasty, 1368–1644, featured palaces in the center and double walls</a:t>
            </a:r>
            <a:endParaRPr sz="1800"/>
          </a:p>
        </p:txBody>
      </p:sp>
      <p:pic>
        <p:nvPicPr>
          <p:cNvPr id="236" name="Google Shape;236;p29" descr="TCL_12e_Figure_13_25_L.jpg"/>
          <p:cNvPicPr preferRelativeResize="0"/>
          <p:nvPr/>
        </p:nvPicPr>
        <p:blipFill rotWithShape="1">
          <a:blip r:embed="rId3">
            <a:alphaModFix/>
          </a:blip>
          <a:srcRect b="3173"/>
          <a:stretch/>
        </p:blipFill>
        <p:spPr>
          <a:xfrm>
            <a:off x="1803400" y="1257300"/>
            <a:ext cx="5892800" cy="4279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0" descr="TCL_12e_Figure_13_26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0763" y="884238"/>
            <a:ext cx="7086600" cy="515803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0"/>
          <p:cNvSpPr txBox="1"/>
          <p:nvPr/>
        </p:nvSpPr>
        <p:spPr>
          <a:xfrm>
            <a:off x="555625" y="6151083"/>
            <a:ext cx="75377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13-26: The Drum Tower was the center of Dadu, the city that became Beijing.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0"/>
          <p:cNvSpPr txBox="1"/>
          <p:nvPr/>
        </p:nvSpPr>
        <p:spPr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2.4 Yuan Dynasty Beijing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"/>
          <p:cNvSpPr txBox="1"/>
          <p:nvPr/>
        </p:nvSpPr>
        <p:spPr>
          <a:xfrm>
            <a:off x="358773" y="1193320"/>
            <a:ext cx="856297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1.1 Introducing Urban Patterns  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1.2 The Central Business District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1.3 Competition for Space in CBDs</a:t>
            </a:r>
            <a:endParaRPr/>
          </a:p>
        </p:txBody>
      </p:sp>
      <p:sp>
        <p:nvSpPr>
          <p:cNvPr id="38" name="Google Shape;38;p3"/>
          <p:cNvSpPr txBox="1"/>
          <p:nvPr/>
        </p:nvSpPr>
        <p:spPr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Key Issue 1: Why Are Downtowns Distinctive?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/>
          <p:nvPr/>
        </p:nvSpPr>
        <p:spPr>
          <a:xfrm>
            <a:off x="832716" y="6151083"/>
            <a:ext cx="75723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13-27: The Temple of Heaven was built in the outer city of Beijing in the 1400s.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1"/>
          <p:cNvSpPr txBox="1"/>
          <p:nvPr/>
        </p:nvSpPr>
        <p:spPr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2.4 Ming Dynasty Beijing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31" descr="TCL_12e_Figure_13_27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488" y="681038"/>
            <a:ext cx="7250112" cy="5277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 txBox="1">
            <a:spLocks noGrp="1"/>
          </p:cNvSpPr>
          <p:nvPr>
            <p:ph type="body" idx="1"/>
          </p:nvPr>
        </p:nvSpPr>
        <p:spPr>
          <a:xfrm>
            <a:off x="355600" y="5362275"/>
            <a:ext cx="829194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/>
              <a:t>Figure 13-28: French colonial authorities built a new town to the southwest of the precolonial city of Fez, Morocco. Compare the street density and pattern between sections.</a:t>
            </a:r>
            <a:endParaRPr sz="1800"/>
          </a:p>
        </p:txBody>
      </p:sp>
      <p:sp>
        <p:nvSpPr>
          <p:cNvPr id="259" name="Google Shape;259;p32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2.4 Colonial Legacies: Fez, Morocco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32" descr="TCL_12e_Figure_13_28_L.jpg"/>
          <p:cNvPicPr preferRelativeResize="0"/>
          <p:nvPr/>
        </p:nvPicPr>
        <p:blipFill rotWithShape="1">
          <a:blip r:embed="rId3">
            <a:alphaModFix/>
          </a:blip>
          <a:srcRect b="5309"/>
          <a:stretch/>
        </p:blipFill>
        <p:spPr>
          <a:xfrm>
            <a:off x="381000" y="1498600"/>
            <a:ext cx="8470428" cy="363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3"/>
          <p:cNvSpPr txBox="1">
            <a:spLocks noGrp="1"/>
          </p:cNvSpPr>
          <p:nvPr>
            <p:ph type="body" idx="1"/>
          </p:nvPr>
        </p:nvSpPr>
        <p:spPr>
          <a:xfrm>
            <a:off x="358774" y="5901319"/>
            <a:ext cx="858767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/>
              <a:t>Figure 13-30: In Vietnam, French colonial authorities demolished the old city and imposed their own ideals of urban form (a), including buildings like the Cathedral of Notre Dame (b).</a:t>
            </a:r>
            <a:endParaRPr/>
          </a:p>
        </p:txBody>
      </p:sp>
      <p:sp>
        <p:nvSpPr>
          <p:cNvPr id="267" name="Google Shape;267;p33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2.4 Colonial Legacies: Ho Chi Minh City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33" descr="TCL_12e_Figure_13_30b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5912" y="774700"/>
            <a:ext cx="3326600" cy="5003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33"/>
          <p:cNvGrpSpPr/>
          <p:nvPr/>
        </p:nvGrpSpPr>
        <p:grpSpPr>
          <a:xfrm>
            <a:off x="474663" y="854075"/>
            <a:ext cx="4706937" cy="3883024"/>
            <a:chOff x="474663" y="854075"/>
            <a:chExt cx="4706937" cy="3883024"/>
          </a:xfrm>
        </p:grpSpPr>
        <p:pic>
          <p:nvPicPr>
            <p:cNvPr id="270" name="Google Shape;270;p33" descr="TCL_12e_Figure_13_30_L.jpg"/>
            <p:cNvPicPr preferRelativeResize="0"/>
            <p:nvPr/>
          </p:nvPicPr>
          <p:blipFill rotWithShape="1">
            <a:blip r:embed="rId4">
              <a:alphaModFix/>
            </a:blip>
            <a:srcRect b="61227"/>
            <a:stretch/>
          </p:blipFill>
          <p:spPr>
            <a:xfrm>
              <a:off x="474663" y="854075"/>
              <a:ext cx="4706937" cy="35707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33"/>
            <p:cNvSpPr/>
            <p:nvPr/>
          </p:nvSpPr>
          <p:spPr>
            <a:xfrm>
              <a:off x="1028700" y="4219574"/>
              <a:ext cx="4038600" cy="51752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/>
          <p:nvPr/>
        </p:nvSpPr>
        <p:spPr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2.5 Applying the Models in Developing Countries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4"/>
          <p:cNvSpPr txBox="1"/>
          <p:nvPr/>
        </p:nvSpPr>
        <p:spPr>
          <a:xfrm>
            <a:off x="358774" y="5469519"/>
            <a:ext cx="858767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13-31: Models of urban structure have been adapted to fit different developing countries. In (a), the concentric zone model was modified by de Blij to model cities in sub-Saharan Africa; in (b), McGee modeled a Southeast Asian city with multiple nuclei, and in (c) Griffin-Ford applied a sector model to Latin American cities.</a:t>
            </a:r>
            <a:endParaRPr/>
          </a:p>
        </p:txBody>
      </p:sp>
      <p:pic>
        <p:nvPicPr>
          <p:cNvPr id="279" name="Google Shape;279;p34" descr="TCL_12e_Figure_13_31_L.jpg"/>
          <p:cNvPicPr preferRelativeResize="0"/>
          <p:nvPr/>
        </p:nvPicPr>
        <p:blipFill rotWithShape="1">
          <a:blip r:embed="rId3">
            <a:alphaModFix/>
          </a:blip>
          <a:srcRect b="5879"/>
          <a:stretch/>
        </p:blipFill>
        <p:spPr>
          <a:xfrm>
            <a:off x="500063" y="1591056"/>
            <a:ext cx="8263677" cy="3488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5"/>
          <p:cNvSpPr txBox="1">
            <a:spLocks noGrp="1"/>
          </p:cNvSpPr>
          <p:nvPr>
            <p:ph type="body" idx="1"/>
          </p:nvPr>
        </p:nvSpPr>
        <p:spPr>
          <a:xfrm>
            <a:off x="556330" y="5901319"/>
            <a:ext cx="85876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13-32: Curitiba’s income follows a concentric zone model.</a:t>
            </a:r>
            <a:endParaRPr/>
          </a:p>
        </p:txBody>
      </p:sp>
      <p:sp>
        <p:nvSpPr>
          <p:cNvPr id="286" name="Google Shape;286;p35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2.5 Concentric Zones in Curitiba, Brazil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35" descr="TCL_12e_Figure_13_32_L.jpg"/>
          <p:cNvPicPr preferRelativeResize="0"/>
          <p:nvPr/>
        </p:nvPicPr>
        <p:blipFill rotWithShape="1">
          <a:blip r:embed="rId3">
            <a:alphaModFix/>
          </a:blip>
          <a:srcRect b="4502"/>
          <a:stretch/>
        </p:blipFill>
        <p:spPr>
          <a:xfrm>
            <a:off x="606425" y="829564"/>
            <a:ext cx="7699375" cy="5026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6"/>
          <p:cNvSpPr txBox="1">
            <a:spLocks noGrp="1"/>
          </p:cNvSpPr>
          <p:nvPr>
            <p:ph type="body" idx="1"/>
          </p:nvPr>
        </p:nvSpPr>
        <p:spPr>
          <a:xfrm>
            <a:off x="825500" y="5928367"/>
            <a:ext cx="7645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13-33: Informal settlements are frequently found in large urban settlements in developing countries.</a:t>
            </a:r>
            <a:endParaRPr/>
          </a:p>
        </p:txBody>
      </p:sp>
      <p:sp>
        <p:nvSpPr>
          <p:cNvPr id="294" name="Google Shape;294;p36"/>
          <p:cNvSpPr txBox="1"/>
          <p:nvPr/>
        </p:nvSpPr>
        <p:spPr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2.5 Informal Settlements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36" descr="TCL_12e_Figure_13_33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325" y="681038"/>
            <a:ext cx="7864475" cy="5184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7"/>
          <p:cNvSpPr txBox="1">
            <a:spLocks noGrp="1"/>
          </p:cNvSpPr>
          <p:nvPr>
            <p:ph type="body" idx="1"/>
          </p:nvPr>
        </p:nvSpPr>
        <p:spPr>
          <a:xfrm>
            <a:off x="685800" y="5783335"/>
            <a:ext cx="73532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13-34: The division of races in Pietermaritzburg under apartheid followed a multiple nuclei model.</a:t>
            </a:r>
            <a:endParaRPr/>
          </a:p>
        </p:txBody>
      </p:sp>
      <p:sp>
        <p:nvSpPr>
          <p:cNvPr id="302" name="Google Shape;302;p37"/>
          <p:cNvSpPr txBox="1"/>
          <p:nvPr/>
        </p:nvSpPr>
        <p:spPr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2.5 Multiple Nuclei in South Africa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37" descr="TCL_12e_Figure_13_34_L.jpg"/>
          <p:cNvPicPr preferRelativeResize="0"/>
          <p:nvPr/>
        </p:nvPicPr>
        <p:blipFill rotWithShape="1">
          <a:blip r:embed="rId3">
            <a:alphaModFix/>
          </a:blip>
          <a:srcRect b="2585"/>
          <a:stretch/>
        </p:blipFill>
        <p:spPr>
          <a:xfrm>
            <a:off x="1905503" y="681038"/>
            <a:ext cx="5282697" cy="49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8"/>
          <p:cNvSpPr txBox="1">
            <a:spLocks noGrp="1"/>
          </p:cNvSpPr>
          <p:nvPr>
            <p:ph type="body" idx="1"/>
          </p:nvPr>
        </p:nvSpPr>
        <p:spPr>
          <a:xfrm>
            <a:off x="403225" y="5148747"/>
            <a:ext cx="858767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13-35: São Paulo’s development (a) follows a sector model, while informal settlements (b) occur in a concentric zone away from the center.</a:t>
            </a:r>
            <a:endParaRPr/>
          </a:p>
        </p:txBody>
      </p:sp>
      <p:sp>
        <p:nvSpPr>
          <p:cNvPr id="310" name="Google Shape;310;p38"/>
          <p:cNvSpPr txBox="1"/>
          <p:nvPr/>
        </p:nvSpPr>
        <p:spPr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2.5 Sectors and Concentric Zones in Brazil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38" descr="TCL_12e_Figure_13_35_L.jpg"/>
          <p:cNvPicPr preferRelativeResize="0"/>
          <p:nvPr/>
        </p:nvPicPr>
        <p:blipFill rotWithShape="1">
          <a:blip r:embed="rId3">
            <a:alphaModFix/>
          </a:blip>
          <a:srcRect b="5491"/>
          <a:stretch/>
        </p:blipFill>
        <p:spPr>
          <a:xfrm>
            <a:off x="398463" y="1591564"/>
            <a:ext cx="8534400" cy="3209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9"/>
          <p:cNvSpPr txBox="1">
            <a:spLocks noGrp="1"/>
          </p:cNvSpPr>
          <p:nvPr>
            <p:ph type="title"/>
          </p:nvPr>
        </p:nvSpPr>
        <p:spPr>
          <a:xfrm>
            <a:off x="0" y="-239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2.6 Changing Urban Structure in Mexico City</a:t>
            </a:r>
            <a:endParaRPr/>
          </a:p>
        </p:txBody>
      </p:sp>
      <p:sp>
        <p:nvSpPr>
          <p:cNvPr id="317" name="Google Shape;317;p39"/>
          <p:cNvSpPr txBox="1">
            <a:spLocks noGrp="1"/>
          </p:cNvSpPr>
          <p:nvPr>
            <p:ph type="body" idx="1"/>
          </p:nvPr>
        </p:nvSpPr>
        <p:spPr>
          <a:xfrm>
            <a:off x="384175" y="798513"/>
            <a:ext cx="8229600" cy="3739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Three stages of development/form:</a:t>
            </a:r>
            <a:endParaRPr/>
          </a:p>
          <a:p>
            <a:pPr marL="342891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Precolonial Tenochtitlán: island in Lake Texcoco</a:t>
            </a:r>
            <a:endParaRPr/>
          </a:p>
          <a:p>
            <a:pPr marL="342891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Colonial Mexico City: demolished, rebuilt in Spanish model</a:t>
            </a:r>
            <a:endParaRPr/>
          </a:p>
          <a:p>
            <a:pPr marL="342891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Since independence: rapid growth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0"/>
          <p:cNvSpPr txBox="1">
            <a:spLocks noGrp="1"/>
          </p:cNvSpPr>
          <p:nvPr>
            <p:ph type="body" idx="1"/>
          </p:nvPr>
        </p:nvSpPr>
        <p:spPr>
          <a:xfrm>
            <a:off x="246114" y="6166605"/>
            <a:ext cx="85876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13-36: The site of Tenochtitlán was an island in a lake and marsh.</a:t>
            </a:r>
            <a:endParaRPr sz="2000"/>
          </a:p>
        </p:txBody>
      </p:sp>
      <p:sp>
        <p:nvSpPr>
          <p:cNvPr id="324" name="Google Shape;324;p40"/>
          <p:cNvSpPr txBox="1"/>
          <p:nvPr/>
        </p:nvSpPr>
        <p:spPr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2.6 Pre-colonial Mexico City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40" descr="TCL_12e_Figure_13_36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7763" y="736600"/>
            <a:ext cx="6882193" cy="5518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/>
          <p:nvPr/>
        </p:nvSpPr>
        <p:spPr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1.1 Introducing Urban Patterns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4"/>
          <p:cNvSpPr txBox="1"/>
          <p:nvPr/>
        </p:nvSpPr>
        <p:spPr>
          <a:xfrm>
            <a:off x="358773" y="708430"/>
            <a:ext cx="8562975" cy="324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Different ways to define an urban area:</a:t>
            </a:r>
            <a:endParaRPr/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Central city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municipal city limits</a:t>
            </a:r>
            <a:endParaRPr/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Urbanized area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central city and surrounding suburbs 50,000+ residents</a:t>
            </a:r>
            <a:endParaRPr/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Urban cluster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2,500–50,000 residents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1"/>
          <p:cNvSpPr txBox="1">
            <a:spLocks noGrp="1"/>
          </p:cNvSpPr>
          <p:nvPr>
            <p:ph type="body" idx="1"/>
          </p:nvPr>
        </p:nvSpPr>
        <p:spPr>
          <a:xfrm>
            <a:off x="1235364" y="5683375"/>
            <a:ext cx="67425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13-37: The center of Tenochtitlán held the Templo Mayor and shrines.</a:t>
            </a:r>
            <a:endParaRPr/>
          </a:p>
        </p:txBody>
      </p:sp>
      <p:sp>
        <p:nvSpPr>
          <p:cNvPr id="332" name="Google Shape;332;p41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2.6 Pre-colonial Mexico City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41" descr="TCL_12e_Figure_13_37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432" y="889000"/>
            <a:ext cx="7009968" cy="471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2"/>
          <p:cNvSpPr txBox="1">
            <a:spLocks noGrp="1"/>
          </p:cNvSpPr>
          <p:nvPr>
            <p:ph type="body" idx="1"/>
          </p:nvPr>
        </p:nvSpPr>
        <p:spPr>
          <a:xfrm>
            <a:off x="995363" y="5571119"/>
            <a:ext cx="680243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13-38: The center of colonial Mexico City was the main square, located near the site of the demolished Templo Mayor.</a:t>
            </a:r>
            <a:endParaRPr/>
          </a:p>
        </p:txBody>
      </p:sp>
      <p:sp>
        <p:nvSpPr>
          <p:cNvPr id="340" name="Google Shape;340;p42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2.6 Colonial Mexico City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42" descr="TCL_12e_Figure_13_38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363" y="889000"/>
            <a:ext cx="7028863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3"/>
          <p:cNvSpPr txBox="1">
            <a:spLocks noGrp="1"/>
          </p:cNvSpPr>
          <p:nvPr>
            <p:ph type="body" idx="1"/>
          </p:nvPr>
        </p:nvSpPr>
        <p:spPr>
          <a:xfrm>
            <a:off x="219074" y="6015619"/>
            <a:ext cx="85876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13-39: Mexico City has grown rapidly in the last century.</a:t>
            </a:r>
            <a:endParaRPr/>
          </a:p>
        </p:txBody>
      </p:sp>
      <p:sp>
        <p:nvSpPr>
          <p:cNvPr id="348" name="Google Shape;348;p43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2.6 Modern Mexico City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43" descr="TCL_12e_Figure_13_39_L.jpg"/>
          <p:cNvPicPr preferRelativeResize="0"/>
          <p:nvPr/>
        </p:nvPicPr>
        <p:blipFill rotWithShape="1">
          <a:blip r:embed="rId3">
            <a:alphaModFix/>
          </a:blip>
          <a:srcRect b="2971"/>
          <a:stretch/>
        </p:blipFill>
        <p:spPr>
          <a:xfrm>
            <a:off x="1973072" y="922338"/>
            <a:ext cx="4999228" cy="4937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4"/>
          <p:cNvSpPr txBox="1">
            <a:spLocks noGrp="1"/>
          </p:cNvSpPr>
          <p:nvPr>
            <p:ph type="body" idx="1"/>
          </p:nvPr>
        </p:nvSpPr>
        <p:spPr>
          <a:xfrm>
            <a:off x="804862" y="5609219"/>
            <a:ext cx="766603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Figures 13-40 and 13-41: Mexico City’s informal settlements are in an outer ring (left). The Paseo de la Reforma represents a wealthy sector extending out from the city center (right).</a:t>
            </a:r>
            <a:endParaRPr/>
          </a:p>
        </p:txBody>
      </p:sp>
      <p:sp>
        <p:nvSpPr>
          <p:cNvPr id="356" name="Google Shape;356;p44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2.6 Modern Mexico City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p44" descr="TCL_12e_Figure_13_41_L.jpg"/>
          <p:cNvPicPr preferRelativeResize="0"/>
          <p:nvPr/>
        </p:nvPicPr>
        <p:blipFill rotWithShape="1">
          <a:blip r:embed="rId3">
            <a:alphaModFix/>
          </a:blip>
          <a:srcRect l="30497" r="14488"/>
          <a:stretch/>
        </p:blipFill>
        <p:spPr>
          <a:xfrm>
            <a:off x="4914900" y="787399"/>
            <a:ext cx="3467100" cy="473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4" descr="TCL_12e_Figure_13_40_L.jpg"/>
          <p:cNvPicPr preferRelativeResize="0"/>
          <p:nvPr/>
        </p:nvPicPr>
        <p:blipFill rotWithShape="1">
          <a:blip r:embed="rId4">
            <a:alphaModFix/>
          </a:blip>
          <a:srcRect b="2777"/>
          <a:stretch/>
        </p:blipFill>
        <p:spPr>
          <a:xfrm>
            <a:off x="804863" y="825500"/>
            <a:ext cx="3546477" cy="4574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5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Key Issue 3: Why Do Urban Areas Expand?</a:t>
            </a:r>
            <a:endParaRPr/>
          </a:p>
        </p:txBody>
      </p:sp>
      <p:sp>
        <p:nvSpPr>
          <p:cNvPr id="365" name="Google Shape;365;p45"/>
          <p:cNvSpPr txBox="1"/>
          <p:nvPr/>
        </p:nvSpPr>
        <p:spPr>
          <a:xfrm>
            <a:off x="358775" y="708430"/>
            <a:ext cx="8229600" cy="3564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0" indent="-914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3.1 Origin and Growth of Suburbs</a:t>
            </a:r>
            <a:endParaRPr/>
          </a:p>
          <a:p>
            <a:pPr marL="914400" marR="0" lvl="0" indent="-914400" algn="l" rtl="0">
              <a:spcBef>
                <a:spcPts val="18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3.2 Suburban Sprawl</a:t>
            </a:r>
            <a:endParaRPr/>
          </a:p>
          <a:p>
            <a:pPr marL="914400" marR="0" lvl="0" indent="-914400" algn="l" rtl="0">
              <a:spcBef>
                <a:spcPts val="18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3.3 Suburban Segregation</a:t>
            </a:r>
            <a:endParaRPr/>
          </a:p>
          <a:p>
            <a:pPr marL="914400" marR="0" lvl="0" indent="-914400" algn="l" rtl="0">
              <a:spcBef>
                <a:spcPts val="18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3.4 Legacy of Public Transport</a:t>
            </a:r>
            <a:endParaRPr/>
          </a:p>
          <a:p>
            <a:pPr marL="914400" marR="0" lvl="0" indent="-914400" algn="l" rtl="0">
              <a:spcBef>
                <a:spcPts val="18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3.5 Reliance on Motor Vehicles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6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3.1 Origin and Growth of Suburbs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6"/>
          <p:cNvSpPr txBox="1"/>
          <p:nvPr/>
        </p:nvSpPr>
        <p:spPr>
          <a:xfrm>
            <a:off x="358775" y="708430"/>
            <a:ext cx="8229600" cy="5601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891" marR="0" lvl="0" indent="-34289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Suburb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urban residential area outside central city</a:t>
            </a:r>
            <a:endParaRPr/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Annexation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legally adding land to a city</a:t>
            </a:r>
            <a:endParaRPr/>
          </a:p>
          <a:p>
            <a:pPr marL="742932" marR="0" lvl="1" indent="-28574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once popular</a:t>
            </a:r>
            <a:endParaRPr/>
          </a:p>
          <a:p>
            <a:pPr marL="742932" marR="0" lvl="1" indent="-28574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now common for peripheral areas to organize own municipalities</a:t>
            </a:r>
            <a:endParaRPr/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Issues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32" marR="0" lvl="1" indent="-28574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local government fragmentation</a:t>
            </a:r>
            <a:endParaRPr/>
          </a:p>
          <a:p>
            <a:pPr marL="742932" marR="0" lvl="1" indent="-28574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smart growth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7"/>
          <p:cNvSpPr txBox="1">
            <a:spLocks noGrp="1"/>
          </p:cNvSpPr>
          <p:nvPr>
            <p:ph type="body" idx="1"/>
          </p:nvPr>
        </p:nvSpPr>
        <p:spPr>
          <a:xfrm>
            <a:off x="358774" y="2688219"/>
            <a:ext cx="366712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13-42: Chicago’s annexation of surrounding areas was rapid in the 1800s, but slowed in the 1900s. </a:t>
            </a:r>
            <a:endParaRPr/>
          </a:p>
        </p:txBody>
      </p:sp>
      <p:sp>
        <p:nvSpPr>
          <p:cNvPr id="379" name="Google Shape;379;p47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3.1 Annexation in Chicago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47" descr="TCL_12e_Figure_13_42_L.jpg"/>
          <p:cNvPicPr preferRelativeResize="0"/>
          <p:nvPr/>
        </p:nvPicPr>
        <p:blipFill rotWithShape="1">
          <a:blip r:embed="rId3">
            <a:alphaModFix/>
          </a:blip>
          <a:srcRect b="2777"/>
          <a:stretch/>
        </p:blipFill>
        <p:spPr>
          <a:xfrm>
            <a:off x="4138676" y="762000"/>
            <a:ext cx="4728500" cy="575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8"/>
          <p:cNvSpPr txBox="1">
            <a:spLocks noGrp="1"/>
          </p:cNvSpPr>
          <p:nvPr>
            <p:ph type="body" idx="1"/>
          </p:nvPr>
        </p:nvSpPr>
        <p:spPr>
          <a:xfrm>
            <a:off x="179109" y="2452691"/>
            <a:ext cx="3280527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13-43: Instead of the possibility of being annexed by St. Louis, many residents of St. Louis County have incorporated their own municipalities.</a:t>
            </a:r>
            <a:endParaRPr/>
          </a:p>
        </p:txBody>
      </p:sp>
      <p:sp>
        <p:nvSpPr>
          <p:cNvPr id="387" name="Google Shape;387;p48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3.1 Municipalities in St. Louis County 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48" descr="TCL_12e_Figure_13_43_L.jpg"/>
          <p:cNvPicPr preferRelativeResize="0"/>
          <p:nvPr/>
        </p:nvPicPr>
        <p:blipFill rotWithShape="1">
          <a:blip r:embed="rId3">
            <a:alphaModFix/>
          </a:blip>
          <a:srcRect b="2777"/>
          <a:stretch/>
        </p:blipFill>
        <p:spPr>
          <a:xfrm>
            <a:off x="3527140" y="876300"/>
            <a:ext cx="5301669" cy="547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9"/>
          <p:cNvSpPr txBox="1">
            <a:spLocks noGrp="1"/>
          </p:cNvSpPr>
          <p:nvPr>
            <p:ph type="body" idx="1"/>
          </p:nvPr>
        </p:nvSpPr>
        <p:spPr>
          <a:xfrm>
            <a:off x="804863" y="5799719"/>
            <a:ext cx="691673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13-44: New development must take place inside Portland, Oregon’s urban growth boundary.</a:t>
            </a:r>
            <a:endParaRPr/>
          </a:p>
        </p:txBody>
      </p:sp>
      <p:sp>
        <p:nvSpPr>
          <p:cNvPr id="395" name="Google Shape;395;p49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3.1 Portland Urban Growth Boundary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49" descr="TCL_12e_Figure_13_44_L.jpg"/>
          <p:cNvPicPr preferRelativeResize="0"/>
          <p:nvPr/>
        </p:nvPicPr>
        <p:blipFill rotWithShape="1">
          <a:blip r:embed="rId3">
            <a:alphaModFix/>
          </a:blip>
          <a:srcRect b="2971"/>
          <a:stretch/>
        </p:blipFill>
        <p:spPr>
          <a:xfrm>
            <a:off x="1248664" y="876300"/>
            <a:ext cx="6075664" cy="466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3.2 Suburban Sprawl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50"/>
          <p:cNvSpPr txBox="1"/>
          <p:nvPr/>
        </p:nvSpPr>
        <p:spPr>
          <a:xfrm>
            <a:off x="358775" y="708430"/>
            <a:ext cx="8229600" cy="4724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891" marR="0" lvl="0" indent="-34289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Sprawl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relatively low-density suburbs, not contiguous with city</a:t>
            </a:r>
            <a:endParaRPr/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Peripheral model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variation on multiple nuclei model</a:t>
            </a:r>
            <a:endParaRPr/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Density gradient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changing from urban core to periphery</a:t>
            </a:r>
            <a:endParaRPr/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Megalopolis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continuous area of urbanization in Northeast United States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 txBox="1"/>
          <p:nvPr/>
        </p:nvSpPr>
        <p:spPr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1.1 Introducing Urban Patterns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5"/>
          <p:cNvSpPr txBox="1"/>
          <p:nvPr/>
        </p:nvSpPr>
        <p:spPr>
          <a:xfrm>
            <a:off x="358773" y="708430"/>
            <a:ext cx="8562975" cy="4939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891" marR="0" lvl="0" indent="-34289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Metropolitan Statistical Area (MSA)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742932" marR="0" lvl="1" indent="-28574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urbanized area 50,000+ population</a:t>
            </a:r>
            <a:endParaRPr/>
          </a:p>
          <a:p>
            <a:pPr marL="742932" marR="0" lvl="1" indent="-28574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county of that urbanized area</a:t>
            </a:r>
            <a:endParaRPr/>
          </a:p>
          <a:p>
            <a:pPr marL="742932" marR="0" lvl="1" indent="-28574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adjacent counties with high density and interaction with central county</a:t>
            </a:r>
            <a:endParaRPr/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Micropolitan Statistical Area (μSA)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like MSA but central city has 10,000–50,000</a:t>
            </a:r>
            <a:endParaRPr/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Combinations of MSAs and μSAs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 txBox="1">
            <a:spLocks noGrp="1"/>
          </p:cNvSpPr>
          <p:nvPr>
            <p:ph type="body" idx="1"/>
          </p:nvPr>
        </p:nvSpPr>
        <p:spPr>
          <a:xfrm>
            <a:off x="927100" y="5469519"/>
            <a:ext cx="75819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13-45: The peripheral model is similar to the multiple nuclei model, with more area devoted to suburbs and nuclei including edge cities linked by a ring road.</a:t>
            </a:r>
            <a:endParaRPr sz="2000"/>
          </a:p>
        </p:txBody>
      </p:sp>
      <p:sp>
        <p:nvSpPr>
          <p:cNvPr id="410" name="Google Shape;410;p51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3.2 Peripheral Model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51" descr="TCL_12e_Figure_13_45_L.jpg"/>
          <p:cNvPicPr preferRelativeResize="0"/>
          <p:nvPr/>
        </p:nvPicPr>
        <p:blipFill rotWithShape="1">
          <a:blip r:embed="rId3">
            <a:alphaModFix/>
          </a:blip>
          <a:srcRect b="4446"/>
          <a:stretch/>
        </p:blipFill>
        <p:spPr>
          <a:xfrm>
            <a:off x="454025" y="1150938"/>
            <a:ext cx="8534400" cy="3995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2"/>
          <p:cNvSpPr txBox="1">
            <a:spLocks noGrp="1"/>
          </p:cNvSpPr>
          <p:nvPr>
            <p:ph type="body" idx="1"/>
          </p:nvPr>
        </p:nvSpPr>
        <p:spPr>
          <a:xfrm>
            <a:off x="4419600" y="4422943"/>
            <a:ext cx="36957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13-46: In 1900, Cleveland had a strong density gradient, with high densities at the center and low densities farther out. Suburbanization flattened that density gradient.</a:t>
            </a:r>
            <a:endParaRPr/>
          </a:p>
        </p:txBody>
      </p:sp>
      <p:sp>
        <p:nvSpPr>
          <p:cNvPr id="418" name="Google Shape;418;p52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3.2 Density Gradient in Cleveland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" name="Google Shape;419;p52" descr="TCL_12e_Figure_13_46_L.jpg"/>
          <p:cNvPicPr preferRelativeResize="0"/>
          <p:nvPr/>
        </p:nvPicPr>
        <p:blipFill rotWithShape="1">
          <a:blip r:embed="rId3">
            <a:alphaModFix/>
          </a:blip>
          <a:srcRect b="41358"/>
          <a:stretch/>
        </p:blipFill>
        <p:spPr>
          <a:xfrm>
            <a:off x="1130300" y="787400"/>
            <a:ext cx="2717737" cy="5092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2" descr="TCL_12e_Figure_13_46_L.jpg"/>
          <p:cNvPicPr preferRelativeResize="0"/>
          <p:nvPr/>
        </p:nvPicPr>
        <p:blipFill rotWithShape="1">
          <a:blip r:embed="rId3">
            <a:alphaModFix/>
          </a:blip>
          <a:srcRect t="58545" b="2874"/>
          <a:stretch/>
        </p:blipFill>
        <p:spPr>
          <a:xfrm>
            <a:off x="4837112" y="876300"/>
            <a:ext cx="2717737" cy="3350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3"/>
          <p:cNvSpPr txBox="1">
            <a:spLocks noGrp="1"/>
          </p:cNvSpPr>
          <p:nvPr>
            <p:ph type="body" idx="1"/>
          </p:nvPr>
        </p:nvSpPr>
        <p:spPr>
          <a:xfrm>
            <a:off x="923636" y="5825119"/>
            <a:ext cx="640772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13-47: A long stretch of contiguous urbanization stretches from Boston to Washington.</a:t>
            </a:r>
            <a:endParaRPr/>
          </a:p>
        </p:txBody>
      </p:sp>
      <p:sp>
        <p:nvSpPr>
          <p:cNvPr id="427" name="Google Shape;427;p53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3.2 Megalopolis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53" descr="TCL_12e_Figure_13_47_L.jpg"/>
          <p:cNvPicPr preferRelativeResize="0"/>
          <p:nvPr/>
        </p:nvPicPr>
        <p:blipFill rotWithShape="1">
          <a:blip r:embed="rId3">
            <a:alphaModFix/>
          </a:blip>
          <a:srcRect b="2971"/>
          <a:stretch/>
        </p:blipFill>
        <p:spPr>
          <a:xfrm>
            <a:off x="1706563" y="850900"/>
            <a:ext cx="5119380" cy="493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54" descr="TCL_12e_Figure_13_48_L.jpg"/>
          <p:cNvPicPr preferRelativeResize="0"/>
          <p:nvPr/>
        </p:nvPicPr>
        <p:blipFill rotWithShape="1">
          <a:blip r:embed="rId3">
            <a:alphaModFix/>
          </a:blip>
          <a:srcRect b="2971"/>
          <a:stretch/>
        </p:blipFill>
        <p:spPr>
          <a:xfrm>
            <a:off x="1592263" y="685799"/>
            <a:ext cx="6321346" cy="4965701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54"/>
          <p:cNvSpPr txBox="1">
            <a:spLocks noGrp="1"/>
          </p:cNvSpPr>
          <p:nvPr>
            <p:ph type="body" idx="1"/>
          </p:nvPr>
        </p:nvSpPr>
        <p:spPr>
          <a:xfrm>
            <a:off x="454025" y="5698119"/>
            <a:ext cx="820737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13-48: Land use planning in the U.K. directs new development to be contiguous with existing urbanization (b, c), whereas the U.S. model allows greater sprawl (a).</a:t>
            </a:r>
            <a:endParaRPr sz="2000"/>
          </a:p>
        </p:txBody>
      </p:sp>
      <p:sp>
        <p:nvSpPr>
          <p:cNvPr id="436" name="Google Shape;436;p54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3.3 U.S. vs. U.K. Suburbs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5"/>
          <p:cNvSpPr txBox="1">
            <a:spLocks noGrp="1"/>
          </p:cNvSpPr>
          <p:nvPr>
            <p:ph type="body" idx="1"/>
          </p:nvPr>
        </p:nvSpPr>
        <p:spPr>
          <a:xfrm>
            <a:off x="454025" y="5520319"/>
            <a:ext cx="853916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13-49: A gated community in Orlando, Florida, represents one form of residential segregation: low-income people cannot purchase homes or travel without invitation here.</a:t>
            </a:r>
            <a:endParaRPr/>
          </a:p>
        </p:txBody>
      </p:sp>
      <p:sp>
        <p:nvSpPr>
          <p:cNvPr id="443" name="Google Shape;443;p55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3.3 Suburban Segregation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p55" descr="TCL_12e_Figure_13_49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762000"/>
            <a:ext cx="7556500" cy="4765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6"/>
          <p:cNvSpPr txBox="1">
            <a:spLocks noGrp="1"/>
          </p:cNvSpPr>
          <p:nvPr>
            <p:ph type="body" idx="1"/>
          </p:nvPr>
        </p:nvSpPr>
        <p:spPr>
          <a:xfrm>
            <a:off x="454025" y="5533019"/>
            <a:ext cx="853916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13-50: Retail services once located in or near the CBD have followed wealthy residents to the suburbs, like these in Columbus, Ohio. Some business services have also relocated.</a:t>
            </a:r>
            <a:endParaRPr/>
          </a:p>
        </p:txBody>
      </p:sp>
      <p:sp>
        <p:nvSpPr>
          <p:cNvPr id="451" name="Google Shape;451;p56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3.3 Suburbanization of Consumer Services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56" descr="TCL_12e_Figure_13_50_L.jpg"/>
          <p:cNvPicPr preferRelativeResize="0"/>
          <p:nvPr/>
        </p:nvPicPr>
        <p:blipFill rotWithShape="1">
          <a:blip r:embed="rId3">
            <a:alphaModFix/>
          </a:blip>
          <a:srcRect b="3598"/>
          <a:stretch/>
        </p:blipFill>
        <p:spPr>
          <a:xfrm>
            <a:off x="1592263" y="876300"/>
            <a:ext cx="6184900" cy="4399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7"/>
          <p:cNvSpPr txBox="1">
            <a:spLocks noGrp="1"/>
          </p:cNvSpPr>
          <p:nvPr>
            <p:ph type="body" idx="1"/>
          </p:nvPr>
        </p:nvSpPr>
        <p:spPr>
          <a:xfrm>
            <a:off x="358774" y="5545719"/>
            <a:ext cx="858767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13-51: Suburbanization in the United States has relied on motor vehicles. Public transport peaked in the 1940s; today ridership pales in comparison to many other developed countries.</a:t>
            </a:r>
            <a:endParaRPr/>
          </a:p>
        </p:txBody>
      </p:sp>
      <p:sp>
        <p:nvSpPr>
          <p:cNvPr id="459" name="Google Shape;459;p57"/>
          <p:cNvSpPr txBox="1"/>
          <p:nvPr/>
        </p:nvSpPr>
        <p:spPr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3.4 Suburbanization and Public Transport in the United States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0" name="Google Shape;460;p57" descr="TCL_12e_Figure_13_51_L.jpg"/>
          <p:cNvPicPr preferRelativeResize="0"/>
          <p:nvPr/>
        </p:nvPicPr>
        <p:blipFill rotWithShape="1">
          <a:blip r:embed="rId3">
            <a:alphaModFix/>
          </a:blip>
          <a:srcRect b="3658"/>
          <a:stretch/>
        </p:blipFill>
        <p:spPr>
          <a:xfrm>
            <a:off x="454025" y="1607820"/>
            <a:ext cx="8534400" cy="3729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58" descr="TCL_12e_Figure_13_53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2400" y="876300"/>
            <a:ext cx="6464300" cy="454348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58"/>
          <p:cNvSpPr txBox="1">
            <a:spLocks noGrp="1"/>
          </p:cNvSpPr>
          <p:nvPr>
            <p:ph type="body" idx="1"/>
          </p:nvPr>
        </p:nvSpPr>
        <p:spPr>
          <a:xfrm>
            <a:off x="454025" y="5456819"/>
            <a:ext cx="853916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13-53: Munich, Germany, is typical of many public transport-oriented cities in developed countries. Shown here are its underground rail (a), elevated rail (b), and street car (c) systems.</a:t>
            </a:r>
            <a:endParaRPr/>
          </a:p>
        </p:txBody>
      </p:sp>
      <p:sp>
        <p:nvSpPr>
          <p:cNvPr id="468" name="Google Shape;468;p58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3.4 Public Transport in Other Countries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9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3.5 Transportation Epochs 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59"/>
          <p:cNvSpPr txBox="1"/>
          <p:nvPr/>
        </p:nvSpPr>
        <p:spPr>
          <a:xfrm>
            <a:off x="358775" y="708430"/>
            <a:ext cx="8229600" cy="469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Five eras of U.S. urban areas from dominant transportation:</a:t>
            </a:r>
            <a:endParaRPr/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Sail-Wagon</a:t>
            </a:r>
            <a:endParaRPr/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Iron Horse</a:t>
            </a:r>
            <a:endParaRPr/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Steel Rail</a:t>
            </a:r>
            <a:endParaRPr/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Auto-Air-Amenity</a:t>
            </a:r>
            <a:endParaRPr/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Satellite-Electronic-Jet Propulsion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60" descr="TCL_12e_Figure_13_54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3100" y="2852739"/>
            <a:ext cx="4240088" cy="2989262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60"/>
          <p:cNvSpPr txBox="1">
            <a:spLocks noGrp="1"/>
          </p:cNvSpPr>
          <p:nvPr>
            <p:ph type="body" idx="1"/>
          </p:nvPr>
        </p:nvSpPr>
        <p:spPr>
          <a:xfrm>
            <a:off x="4849086" y="5863219"/>
            <a:ext cx="39370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13-54: an urban freeway in Atlanta</a:t>
            </a:r>
            <a:endParaRPr sz="2000"/>
          </a:p>
        </p:txBody>
      </p:sp>
      <p:sp>
        <p:nvSpPr>
          <p:cNvPr id="483" name="Google Shape;483;p60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3.5 Benefits and Costs of Motor Vehicle</a:t>
            </a:r>
            <a:endParaRPr/>
          </a:p>
        </p:txBody>
      </p:sp>
      <p:sp>
        <p:nvSpPr>
          <p:cNvPr id="484" name="Google Shape;484;p60"/>
          <p:cNvSpPr txBox="1"/>
          <p:nvPr/>
        </p:nvSpPr>
        <p:spPr>
          <a:xfrm>
            <a:off x="358775" y="708430"/>
            <a:ext cx="8229600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Benefits:</a:t>
            </a:r>
            <a:endParaRPr/>
          </a:p>
          <a:p>
            <a:pPr marL="342891" marR="0" lvl="0" indent="-342891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Comfort, choice, flexibility</a:t>
            </a:r>
            <a:endParaRPr/>
          </a:p>
          <a:p>
            <a:pPr marL="342891" marR="0" lvl="0" indent="-342891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 perceived cost</a:t>
            </a:r>
            <a:endParaRPr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Costs:</a:t>
            </a:r>
            <a:endParaRPr/>
          </a:p>
          <a:p>
            <a:pPr marL="342891" marR="0" lvl="0" indent="-342891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Consumption of land</a:t>
            </a:r>
            <a:endParaRPr/>
          </a:p>
          <a:p>
            <a:pPr marL="342891" marR="0" lvl="0" indent="-342891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Traffic congestion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6" descr="TCL_12e_Figure_13_02_L.jpg"/>
          <p:cNvPicPr preferRelativeResize="0"/>
          <p:nvPr/>
        </p:nvPicPr>
        <p:blipFill rotWithShape="1">
          <a:blip r:embed="rId3">
            <a:alphaModFix/>
          </a:blip>
          <a:srcRect b="2971"/>
          <a:stretch/>
        </p:blipFill>
        <p:spPr>
          <a:xfrm>
            <a:off x="1393825" y="706438"/>
            <a:ext cx="6146586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6"/>
          <p:cNvSpPr txBox="1"/>
          <p:nvPr/>
        </p:nvSpPr>
        <p:spPr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1.1 Census Definitions of Urban Settlements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"/>
          <p:cNvSpPr txBox="1"/>
          <p:nvPr/>
        </p:nvSpPr>
        <p:spPr>
          <a:xfrm>
            <a:off x="739770" y="5887207"/>
            <a:ext cx="724968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13-2: The U.S. Census defines urban areas depending on the size and number of municipalities and their interaction. 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1"/>
          <p:cNvSpPr txBox="1"/>
          <p:nvPr/>
        </p:nvSpPr>
        <p:spPr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Key Issue 4: Why Do Cities Face Sustainability Challenges?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61"/>
          <p:cNvSpPr txBox="1"/>
          <p:nvPr/>
        </p:nvSpPr>
        <p:spPr>
          <a:xfrm>
            <a:off x="358775" y="1230541"/>
            <a:ext cx="8229600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4.1 The City Challenged 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4.2 The City Renewed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4.3 The City Contrasted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4.4 The City Cleaned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4.5 The City Controlled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2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4.1 Social and Physical Challenges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62"/>
          <p:cNvSpPr txBox="1"/>
          <p:nvPr/>
        </p:nvSpPr>
        <p:spPr>
          <a:xfrm>
            <a:off x="358775" y="708430"/>
            <a:ext cx="8229600" cy="5804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challenges associated with </a:t>
            </a: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underclass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residents of inner cities:</a:t>
            </a:r>
            <a:endParaRPr/>
          </a:p>
          <a:p>
            <a:pPr marL="342891" marR="0" lvl="0" indent="-342891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Inadequate job skills</a:t>
            </a:r>
            <a:endParaRPr/>
          </a:p>
          <a:p>
            <a:pPr marL="342891" marR="0" lvl="0" indent="-342891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Culture of poverty</a:t>
            </a:r>
            <a:endParaRPr/>
          </a:p>
          <a:p>
            <a:pPr marL="342891" marR="0" lvl="0" indent="-342891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Homelessness</a:t>
            </a:r>
            <a:endParaRPr/>
          </a:p>
          <a:p>
            <a:pPr marL="342891" marR="0" lvl="0" indent="-342891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Drugs</a:t>
            </a:r>
            <a:endParaRPr/>
          </a:p>
          <a:p>
            <a:pPr marL="342891" marR="0" lvl="0" indent="-342891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Crime</a:t>
            </a:r>
            <a:endParaRPr/>
          </a:p>
          <a:p>
            <a:pPr marL="342891" marR="0" lvl="0" indent="-342891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Inadequate services</a:t>
            </a:r>
            <a:endParaRPr/>
          </a:p>
          <a:p>
            <a:pPr marL="342891" marR="0" lvl="0" indent="-342891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Municipal finance shortage</a:t>
            </a:r>
            <a:endParaRPr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Physical challenges: </a:t>
            </a: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filtering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redlining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63" descr="TCL_12e_Figure_13_57_L.jpg"/>
          <p:cNvPicPr preferRelativeResize="0"/>
          <p:nvPr/>
        </p:nvPicPr>
        <p:blipFill rotWithShape="1">
          <a:blip r:embed="rId3">
            <a:alphaModFix/>
          </a:blip>
          <a:srcRect b="3026"/>
          <a:stretch/>
        </p:blipFill>
        <p:spPr>
          <a:xfrm>
            <a:off x="977900" y="831709"/>
            <a:ext cx="7061199" cy="5169807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63"/>
          <p:cNvSpPr txBox="1">
            <a:spLocks noGrp="1"/>
          </p:cNvSpPr>
          <p:nvPr>
            <p:ph type="body" idx="1"/>
          </p:nvPr>
        </p:nvSpPr>
        <p:spPr>
          <a:xfrm>
            <a:off x="1004455" y="6061671"/>
            <a:ext cx="69388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13-57: Murders in Houston: Compare with Figures 13-15, 13-16, and 13-17.</a:t>
            </a:r>
            <a:endParaRPr sz="2000"/>
          </a:p>
        </p:txBody>
      </p:sp>
      <p:sp>
        <p:nvSpPr>
          <p:cNvPr id="506" name="Google Shape;506;p63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4.1 Social Challenges: Crime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4"/>
          <p:cNvSpPr txBox="1">
            <a:spLocks noGrp="1"/>
          </p:cNvSpPr>
          <p:nvPr>
            <p:ph type="body" idx="1"/>
          </p:nvPr>
        </p:nvSpPr>
        <p:spPr>
          <a:xfrm>
            <a:off x="358774" y="4776662"/>
            <a:ext cx="858767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13-58: Gentrification in Cincinnati: Critics of gentrification argue that the community becomes too expensive and pushes out poor residents.</a:t>
            </a:r>
            <a:endParaRPr/>
          </a:p>
        </p:txBody>
      </p:sp>
      <p:sp>
        <p:nvSpPr>
          <p:cNvPr id="513" name="Google Shape;513;p64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4.2 Urban Renewal: Gentrification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4" name="Google Shape;514;p64" descr="TCL_12e_Figure_13_58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00" y="1479296"/>
            <a:ext cx="8534400" cy="3035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5"/>
          <p:cNvSpPr txBox="1">
            <a:spLocks noGrp="1"/>
          </p:cNvSpPr>
          <p:nvPr>
            <p:ph type="body" idx="1"/>
          </p:nvPr>
        </p:nvSpPr>
        <p:spPr>
          <a:xfrm>
            <a:off x="358774" y="5576762"/>
            <a:ext cx="858767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13-60: Large, high-rise subsidized housing projects (background) in the United States, now considered unsatisfactory, are being leveled and replaced with middle-class housing (foreground).</a:t>
            </a:r>
            <a:endParaRPr/>
          </a:p>
        </p:txBody>
      </p:sp>
      <p:sp>
        <p:nvSpPr>
          <p:cNvPr id="521" name="Google Shape;521;p65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4.2 Urban Renewal: Public Housing		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2" name="Google Shape;522;p65" descr="TCL_12e_Figure_13_60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1066" y="876300"/>
            <a:ext cx="6701833" cy="46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66"/>
          <p:cNvSpPr txBox="1">
            <a:spLocks noGrp="1"/>
          </p:cNvSpPr>
          <p:nvPr>
            <p:ph type="body" idx="1"/>
          </p:nvPr>
        </p:nvSpPr>
        <p:spPr>
          <a:xfrm>
            <a:off x="1044574" y="5589462"/>
            <a:ext cx="750252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13-61: Many U.S. cities have redeveloped consumer services like retail and leisure services in their CBDs, like the ferry terminal building in San Francisco.</a:t>
            </a:r>
            <a:endParaRPr/>
          </a:p>
        </p:txBody>
      </p:sp>
      <p:sp>
        <p:nvSpPr>
          <p:cNvPr id="529" name="Google Shape;529;p66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4.2 Urban Renewal: Consumer Services	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" name="Google Shape;530;p66" descr="TCL_12e_Figure_13_61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2263" y="876300"/>
            <a:ext cx="5975603" cy="4616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7"/>
          <p:cNvSpPr txBox="1">
            <a:spLocks noGrp="1"/>
          </p:cNvSpPr>
          <p:nvPr>
            <p:ph type="body" idx="1"/>
          </p:nvPr>
        </p:nvSpPr>
        <p:spPr>
          <a:xfrm>
            <a:off x="427182" y="2843953"/>
            <a:ext cx="3694544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13-63: Chicago’s African American and Hispanic populations are increasing in more suburban locations, while whites are moving back toward the city center.</a:t>
            </a:r>
            <a:endParaRPr/>
          </a:p>
        </p:txBody>
      </p:sp>
      <p:sp>
        <p:nvSpPr>
          <p:cNvPr id="537" name="Google Shape;537;p67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4.3 Urban Demographic Change: Chicago	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8" name="Google Shape;538;p67" descr="TCL_12e_Figure_13_63_L.jpg"/>
          <p:cNvPicPr preferRelativeResize="0"/>
          <p:nvPr/>
        </p:nvPicPr>
        <p:blipFill rotWithShape="1">
          <a:blip r:embed="rId3">
            <a:alphaModFix/>
          </a:blip>
          <a:srcRect b="2971"/>
          <a:stretch/>
        </p:blipFill>
        <p:spPr>
          <a:xfrm>
            <a:off x="4284009" y="876300"/>
            <a:ext cx="4490537" cy="5731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8"/>
          <p:cNvSpPr txBox="1">
            <a:spLocks noGrp="1"/>
          </p:cNvSpPr>
          <p:nvPr>
            <p:ph type="body" idx="1"/>
          </p:nvPr>
        </p:nvSpPr>
        <p:spPr>
          <a:xfrm>
            <a:off x="358774" y="2731962"/>
            <a:ext cx="3855317" cy="256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13-64: Detroit covers a large area compared to several other cities of similar size or larger in population (a); this difference in density is reflected in the large number of vacant houses in Detroit (b).</a:t>
            </a:r>
            <a:endParaRPr/>
          </a:p>
        </p:txBody>
      </p:sp>
      <p:sp>
        <p:nvSpPr>
          <p:cNvPr id="545" name="Google Shape;545;p68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4.3 Urban Demographic Change: Detroit	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6" name="Google Shape;546;p68" descr="TCL_12e_Figure_13_64_L.jpg"/>
          <p:cNvPicPr preferRelativeResize="0"/>
          <p:nvPr/>
        </p:nvPicPr>
        <p:blipFill rotWithShape="1">
          <a:blip r:embed="rId3">
            <a:alphaModFix/>
          </a:blip>
          <a:srcRect b="2585"/>
          <a:stretch/>
        </p:blipFill>
        <p:spPr>
          <a:xfrm>
            <a:off x="5114036" y="698499"/>
            <a:ext cx="3433064" cy="584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9"/>
          <p:cNvSpPr txBox="1">
            <a:spLocks noGrp="1"/>
          </p:cNvSpPr>
          <p:nvPr>
            <p:ph type="body" idx="1"/>
          </p:nvPr>
        </p:nvSpPr>
        <p:spPr>
          <a:xfrm>
            <a:off x="1027546" y="5917546"/>
            <a:ext cx="71812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13-65: Developed countries produce more carbon dioxide per capita.</a:t>
            </a:r>
            <a:endParaRPr/>
          </a:p>
        </p:txBody>
      </p:sp>
      <p:sp>
        <p:nvSpPr>
          <p:cNvPr id="553" name="Google Shape;553;p69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4.4 Sustainable Development	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p69" descr="TCL_12e_Figure_13_65_L.jpg"/>
          <p:cNvPicPr preferRelativeResize="0"/>
          <p:nvPr/>
        </p:nvPicPr>
        <p:blipFill rotWithShape="1">
          <a:blip r:embed="rId3">
            <a:alphaModFix/>
          </a:blip>
          <a:srcRect b="2992"/>
          <a:stretch/>
        </p:blipFill>
        <p:spPr>
          <a:xfrm>
            <a:off x="356352" y="1150938"/>
            <a:ext cx="8406648" cy="436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0"/>
          <p:cNvSpPr txBox="1">
            <a:spLocks noGrp="1"/>
          </p:cNvSpPr>
          <p:nvPr>
            <p:ph type="body" idx="1"/>
          </p:nvPr>
        </p:nvSpPr>
        <p:spPr>
          <a:xfrm>
            <a:off x="405518" y="5651837"/>
            <a:ext cx="814158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13-67: The United Nations target for the U.S. carbon dioxide emissions, by source: Most reductions are forecast through reducing the use of fossil fuels.</a:t>
            </a:r>
            <a:endParaRPr/>
          </a:p>
        </p:txBody>
      </p:sp>
      <p:sp>
        <p:nvSpPr>
          <p:cNvPr id="561" name="Google Shape;561;p70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4.4 Sustainable Development	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70" descr="TCL_12e_Figure_13_67_L.jpg"/>
          <p:cNvPicPr preferRelativeResize="0"/>
          <p:nvPr/>
        </p:nvPicPr>
        <p:blipFill rotWithShape="1">
          <a:blip r:embed="rId3">
            <a:alphaModFix/>
          </a:blip>
          <a:srcRect b="2907"/>
          <a:stretch/>
        </p:blipFill>
        <p:spPr>
          <a:xfrm>
            <a:off x="1592263" y="876300"/>
            <a:ext cx="6007838" cy="4598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/>
          <p:nvPr/>
        </p:nvSpPr>
        <p:spPr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1.1 Census Definitions of Urban Settlements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7"/>
          <p:cNvSpPr txBox="1"/>
          <p:nvPr/>
        </p:nvSpPr>
        <p:spPr>
          <a:xfrm>
            <a:off x="0" y="5887207"/>
            <a:ext cx="91439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13-3: statistical area of St. Louis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7" descr="TCL_12e_Figure_13_03_L.jpg"/>
          <p:cNvPicPr preferRelativeResize="0"/>
          <p:nvPr/>
        </p:nvPicPr>
        <p:blipFill rotWithShape="1">
          <a:blip r:embed="rId3">
            <a:alphaModFix/>
          </a:blip>
          <a:srcRect b="2777"/>
          <a:stretch/>
        </p:blipFill>
        <p:spPr>
          <a:xfrm>
            <a:off x="2559898" y="706438"/>
            <a:ext cx="3939032" cy="5112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71" descr="TCL_12e_Figure_13_68_L.jpg"/>
          <p:cNvPicPr preferRelativeResize="0"/>
          <p:nvPr/>
        </p:nvPicPr>
        <p:blipFill rotWithShape="1">
          <a:blip r:embed="rId3">
            <a:alphaModFix/>
          </a:blip>
          <a:srcRect b="4052"/>
          <a:stretch/>
        </p:blipFill>
        <p:spPr>
          <a:xfrm>
            <a:off x="454025" y="876300"/>
            <a:ext cx="8534400" cy="4854575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71"/>
          <p:cNvSpPr txBox="1">
            <a:spLocks noGrp="1"/>
          </p:cNvSpPr>
          <p:nvPr>
            <p:ph type="body" idx="1"/>
          </p:nvPr>
        </p:nvSpPr>
        <p:spPr>
          <a:xfrm>
            <a:off x="358774" y="5692216"/>
            <a:ext cx="858767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13-68: Electricity generation source by U.S. state: Electric cars are less polluting when powered by energy generated from lower carbon-emitting sources.</a:t>
            </a:r>
            <a:endParaRPr/>
          </a:p>
        </p:txBody>
      </p:sp>
      <p:sp>
        <p:nvSpPr>
          <p:cNvPr id="570" name="Google Shape;570;p71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4.4 Sustainable Development 	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2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4.5 Controlling Congestion and Air Pollution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72"/>
          <p:cNvSpPr txBox="1"/>
          <p:nvPr/>
        </p:nvSpPr>
        <p:spPr>
          <a:xfrm>
            <a:off x="371475" y="771930"/>
            <a:ext cx="8229600" cy="5740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Road congestion controlled through:</a:t>
            </a:r>
            <a:endParaRPr/>
          </a:p>
          <a:p>
            <a:pPr marL="342891" marR="0" lvl="0" indent="-342891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Congestion charges</a:t>
            </a:r>
            <a:endParaRPr/>
          </a:p>
          <a:p>
            <a:pPr marL="342891" marR="0" lvl="0" indent="-342891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Tolls</a:t>
            </a:r>
            <a:endParaRPr/>
          </a:p>
          <a:p>
            <a:pPr marL="342891" marR="0" lvl="0" indent="-342891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Permits</a:t>
            </a:r>
            <a:endParaRPr/>
          </a:p>
          <a:p>
            <a:pPr marL="342891" marR="0" lvl="0" indent="-342891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Bans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 pollution controlled through technology:</a:t>
            </a:r>
            <a:endParaRPr/>
          </a:p>
          <a:p>
            <a:pPr marL="342891" marR="0" lvl="0" indent="-342891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Diesel </a:t>
            </a:r>
            <a:endParaRPr/>
          </a:p>
          <a:p>
            <a:pPr marL="342891" marR="0" lvl="0" indent="-342891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Hybrid</a:t>
            </a:r>
            <a:endParaRPr/>
          </a:p>
          <a:p>
            <a:pPr marL="342891" marR="0" lvl="0" indent="-342891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Ethanol</a:t>
            </a:r>
            <a:endParaRPr/>
          </a:p>
          <a:p>
            <a:pPr marL="342891" marR="0" lvl="0" indent="-342891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Electric</a:t>
            </a:r>
            <a:endParaRPr/>
          </a:p>
          <a:p>
            <a:pPr marL="342891" marR="0" lvl="0" indent="-342891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Plug-in hybrid</a:t>
            </a:r>
            <a:endParaRPr/>
          </a:p>
          <a:p>
            <a:pPr marL="342891" marR="0" lvl="0" indent="-342891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Hydrogen fuel cell </a:t>
            </a:r>
            <a:endParaRPr sz="2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3"/>
          <p:cNvSpPr txBox="1">
            <a:spLocks noGrp="1"/>
          </p:cNvSpPr>
          <p:nvPr>
            <p:ph type="body" idx="1"/>
          </p:nvPr>
        </p:nvSpPr>
        <p:spPr>
          <a:xfrm>
            <a:off x="736600" y="5901319"/>
            <a:ext cx="7518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13-69: Drivers in London’s central zone face a special congestion charge during peak driving hours.</a:t>
            </a:r>
            <a:endParaRPr sz="2000"/>
          </a:p>
        </p:txBody>
      </p:sp>
      <p:sp>
        <p:nvSpPr>
          <p:cNvPr id="584" name="Google Shape;584;p73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4.5 Congestion Pricing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5" name="Google Shape;585;p73" descr="TCL_12e_Figure_13_69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774700"/>
            <a:ext cx="7658100" cy="5081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4"/>
          <p:cNvSpPr txBox="1">
            <a:spLocks noGrp="1"/>
          </p:cNvSpPr>
          <p:nvPr>
            <p:ph type="body" idx="1"/>
          </p:nvPr>
        </p:nvSpPr>
        <p:spPr>
          <a:xfrm>
            <a:off x="1084115" y="5901319"/>
            <a:ext cx="69469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Figure 13-70: A main street in Copenhagen is closed to vehicles so pedestrians can walk freely.</a:t>
            </a:r>
            <a:endParaRPr sz="2000"/>
          </a:p>
        </p:txBody>
      </p:sp>
      <p:sp>
        <p:nvSpPr>
          <p:cNvPr id="592" name="Google Shape;592;p74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4.5 No-car Zone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" name="Google Shape;593;p74" descr="TCL_12e_Figure_13_70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2700" y="774699"/>
            <a:ext cx="6547556" cy="5050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75"/>
          <p:cNvSpPr txBox="1"/>
          <p:nvPr/>
        </p:nvSpPr>
        <p:spPr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Chapter  End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" name="Google Shape;600;p75" descr="TCL_12e_ChOpener_13_00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700" y="1257300"/>
            <a:ext cx="8534400" cy="4937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 txBox="1"/>
          <p:nvPr/>
        </p:nvSpPr>
        <p:spPr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1.2 The Central Business District (CBD)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8"/>
          <p:cNvSpPr txBox="1"/>
          <p:nvPr/>
        </p:nvSpPr>
        <p:spPr>
          <a:xfrm>
            <a:off x="358773" y="708430"/>
            <a:ext cx="8562975" cy="4570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CBD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or downtown, is most central place in a city, with a high concentration of: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 services</a:t>
            </a:r>
            <a:endParaRPr/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Business services</a:t>
            </a:r>
            <a:endParaRPr/>
          </a:p>
          <a:p>
            <a:pPr marL="342891" marR="0" lvl="0" indent="-34289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Consumer services</a:t>
            </a:r>
            <a:endParaRPr/>
          </a:p>
          <a:p>
            <a:pPr marL="742932" marR="0" lvl="1" indent="-28574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threshold and range retail</a:t>
            </a:r>
            <a:endParaRPr/>
          </a:p>
          <a:p>
            <a:pPr marL="742932" marR="0" lvl="1" indent="-28574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retail serving CBD workers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 txBox="1"/>
          <p:nvPr/>
        </p:nvSpPr>
        <p:spPr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spcFirstLastPara="1" wrap="square" lIns="45720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1.2 Louisville, Kentucky CBD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0"/>
          <p:cNvSpPr txBox="1"/>
          <p:nvPr/>
        </p:nvSpPr>
        <p:spPr>
          <a:xfrm>
            <a:off x="542636" y="5926719"/>
            <a:ext cx="792018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Figures 13-7 and 13-8: The CBD features office buildings for business services as well as consumer services with high thresholds and ranges.</a:t>
            </a:r>
            <a:endParaRPr/>
          </a:p>
        </p:txBody>
      </p:sp>
      <p:pic>
        <p:nvPicPr>
          <p:cNvPr id="83" name="Google Shape;83;p10" descr="TCL_12e_Figure_13_07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163" y="607970"/>
            <a:ext cx="3644900" cy="5262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0" descr="TCL_12e_Figure_13_08_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7100" y="609600"/>
            <a:ext cx="3657600" cy="5281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2377</Words>
  <Application>Microsoft Office PowerPoint</Application>
  <PresentationFormat>On-screen Show (4:3)</PresentationFormat>
  <Paragraphs>305</Paragraphs>
  <Slides>74</Slides>
  <Notes>74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Arial</vt:lpstr>
      <vt:lpstr>Calibri</vt:lpstr>
      <vt:lpstr>Times</vt:lpstr>
      <vt:lpstr>HA5Lect_template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2.6 Changing Urban Structure in Mexico 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 1</dc:creator>
  <cp:lastModifiedBy>nflohr</cp:lastModifiedBy>
  <cp:revision>1</cp:revision>
  <dcterms:created xsi:type="dcterms:W3CDTF">2016-05-22T06:40:43Z</dcterms:created>
  <dcterms:modified xsi:type="dcterms:W3CDTF">2019-11-20T13:28:46Z</dcterms:modified>
</cp:coreProperties>
</file>