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50"/>
  </p:notesMasterIdLst>
  <p:sldIdLst>
    <p:sldId id="259" r:id="rId3"/>
    <p:sldId id="261" r:id="rId4"/>
    <p:sldId id="308" r:id="rId5"/>
    <p:sldId id="302" r:id="rId6"/>
    <p:sldId id="309" r:id="rId7"/>
    <p:sldId id="310" r:id="rId8"/>
    <p:sldId id="268" r:id="rId9"/>
    <p:sldId id="303" r:id="rId10"/>
    <p:sldId id="304" r:id="rId11"/>
    <p:sldId id="305" r:id="rId12"/>
    <p:sldId id="267" r:id="rId13"/>
    <p:sldId id="306" r:id="rId14"/>
    <p:sldId id="355" r:id="rId15"/>
    <p:sldId id="295" r:id="rId16"/>
    <p:sldId id="311" r:id="rId17"/>
    <p:sldId id="307" r:id="rId18"/>
    <p:sldId id="270" r:id="rId19"/>
    <p:sldId id="271" r:id="rId20"/>
    <p:sldId id="313" r:id="rId21"/>
    <p:sldId id="272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70" r:id="rId37"/>
    <p:sldId id="371" r:id="rId38"/>
    <p:sldId id="372" r:id="rId39"/>
    <p:sldId id="373" r:id="rId40"/>
    <p:sldId id="374" r:id="rId41"/>
    <p:sldId id="375" r:id="rId42"/>
    <p:sldId id="376" r:id="rId43"/>
    <p:sldId id="377" r:id="rId44"/>
    <p:sldId id="378" r:id="rId45"/>
    <p:sldId id="379" r:id="rId46"/>
    <p:sldId id="380" r:id="rId47"/>
    <p:sldId id="381" r:id="rId48"/>
    <p:sldId id="382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92">
          <p15:clr>
            <a:srgbClr val="A4A3A4"/>
          </p15:clr>
        </p15:guide>
        <p15:guide id="4" orient="horz" pos="4264">
          <p15:clr>
            <a:srgbClr val="A4A3A4"/>
          </p15:clr>
        </p15:guide>
        <p15:guide id="5" orient="horz" pos="890">
          <p15:clr>
            <a:srgbClr val="A4A3A4"/>
          </p15:clr>
        </p15:guide>
        <p15:guide id="6" orient="horz" pos="1148">
          <p15:clr>
            <a:srgbClr val="A4A3A4"/>
          </p15:clr>
        </p15:guide>
        <p15:guide id="7" pos="1003">
          <p15:clr>
            <a:srgbClr val="A4A3A4"/>
          </p15:clr>
        </p15:guide>
        <p15:guide id="8" pos="5661">
          <p15:clr>
            <a:srgbClr val="A4A3A4"/>
          </p15:clr>
        </p15:guide>
        <p15:guide id="9" pos="299">
          <p15:clr>
            <a:srgbClr val="A4A3A4"/>
          </p15:clr>
        </p15:guide>
        <p15:guide id="10" pos="7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511" autoAdjust="0"/>
  </p:normalViewPr>
  <p:slideViewPr>
    <p:cSldViewPr snapToGrid="0" showGuides="1">
      <p:cViewPr varScale="1">
        <p:scale>
          <a:sx n="69" d="100"/>
          <a:sy n="69" d="100"/>
        </p:scale>
        <p:origin x="1398" y="66"/>
      </p:cViewPr>
      <p:guideLst>
        <p:guide orient="horz" pos="2160"/>
        <p:guide pos="2880"/>
        <p:guide orient="horz" pos="292"/>
        <p:guide orient="horz" pos="4264"/>
        <p:guide orient="horz" pos="890"/>
        <p:guide orient="horz" pos="1148"/>
        <p:guide pos="1003"/>
        <p:guide pos="5661"/>
        <p:guide pos="299"/>
        <p:guide pos="72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355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191CF-CBBD-470F-A781-74C183121538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6801B-74BB-4C1C-A11B-88FC5BE25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801B-74BB-4C1C-A11B-88FC5BE25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0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57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65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96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5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962"/>
            <a:ext cx="9144000" cy="5847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</p:spTree>
    <p:extLst>
      <p:ext uri="{BB962C8B-B14F-4D97-AF65-F5344CB8AC3E}">
        <p14:creationId xmlns:p14="http://schemas.microsoft.com/office/powerpoint/2010/main" val="346907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0" y="-336"/>
            <a:ext cx="9144000" cy="1077218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marL="347663" indent="0" eaLnBrk="1" hangingPunct="1"/>
            <a:r>
              <a:rPr lang="en-US" altLang="en-US" dirty="0" smtClean="0">
                <a:solidFill>
                  <a:srgbClr val="FFFFFF"/>
                </a:solidFill>
              </a:rPr>
              <a:t>Key Issue 1. Where Are the World’s People Distributed?</a:t>
            </a:r>
          </a:p>
        </p:txBody>
      </p:sp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358774" y="1430566"/>
            <a:ext cx="8562975" cy="4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68580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sz="2600" b="1" dirty="0" smtClean="0"/>
              <a:t>Overpopulation</a:t>
            </a:r>
            <a:r>
              <a:rPr lang="en-US" altLang="en-US" sz="2600" dirty="0" smtClean="0"/>
              <a:t> is best defined as</a:t>
            </a:r>
            <a:br>
              <a:rPr lang="en-US" altLang="en-US" sz="2600" dirty="0" smtClean="0"/>
            </a:br>
            <a:endParaRPr lang="en-US" altLang="en-US" sz="2600" dirty="0" smtClean="0"/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200" dirty="0" smtClean="0"/>
              <a:t>a higher </a:t>
            </a:r>
            <a:r>
              <a:rPr lang="en-US" altLang="en-US" sz="2200" dirty="0" smtClean="0"/>
              <a:t>number of people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br>
              <a:rPr lang="en-US" altLang="en-US" sz="2200" dirty="0" smtClean="0"/>
            </a:br>
            <a:r>
              <a:rPr lang="en-US" altLang="en-US" sz="2200" dirty="0" smtClean="0"/>
              <a:t>anywhere else.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more people crowded together </a:t>
            </a:r>
            <a:r>
              <a:rPr lang="en-US" sz="2200" dirty="0" smtClean="0"/>
              <a:t>in one place </a:t>
            </a:r>
            <a:r>
              <a:rPr lang="en-US" altLang="en-US" sz="2200" dirty="0" smtClean="0"/>
              <a:t>than </a:t>
            </a:r>
            <a:r>
              <a:rPr lang="en-US" sz="2200" dirty="0" smtClean="0"/>
              <a:t>in </a:t>
            </a:r>
            <a:br>
              <a:rPr lang="en-US" sz="2200" dirty="0" smtClean="0"/>
            </a:br>
            <a:r>
              <a:rPr lang="en-US" altLang="en-US" sz="2200" dirty="0" smtClean="0"/>
              <a:t>other places.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the same concept as population density.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too many people for the environment’s carrying </a:t>
            </a:r>
            <a:br>
              <a:rPr lang="en-US" altLang="en-US" sz="2200" dirty="0" smtClean="0"/>
            </a:br>
            <a:r>
              <a:rPr lang="en-US" altLang="en-US" sz="2200" dirty="0" smtClean="0"/>
              <a:t>capacity.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 smtClean="0"/>
              <a:t>faster growth rates than </a:t>
            </a:r>
            <a:r>
              <a:rPr lang="en-US" sz="2200" dirty="0" smtClean="0"/>
              <a:t>those </a:t>
            </a:r>
            <a:r>
              <a:rPr lang="en-US" altLang="en-US" sz="2200" dirty="0" smtClean="0"/>
              <a:t>seen in the 1990s.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5479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/>
        </p:nvSpPr>
        <p:spPr bwMode="auto">
          <a:xfrm>
            <a:off x="4886126" y="1676400"/>
            <a:ext cx="42578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Chapter </a:t>
            </a:r>
            <a:r>
              <a:rPr lang="en-US" altLang="en-US" sz="3400" b="1" kern="0" dirty="0" smtClean="0">
                <a:solidFill>
                  <a:srgbClr val="000000"/>
                </a:solidFill>
                <a:latin typeface="+mj-lt"/>
              </a:rPr>
              <a:t>12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Services and Settlements</a:t>
            </a:r>
          </a:p>
        </p:txBody>
      </p:sp>
      <p:sp>
        <p:nvSpPr>
          <p:cNvPr id="4099" name="Subtitle 2"/>
          <p:cNvSpPr>
            <a:spLocks noGrp="1"/>
          </p:cNvSpPr>
          <p:nvPr/>
        </p:nvSpPr>
        <p:spPr bwMode="auto">
          <a:xfrm>
            <a:off x="4875364" y="5850576"/>
            <a:ext cx="4268635" cy="68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D0D0D"/>
                </a:solidFill>
              </a:rPr>
              <a:t>Tim </a:t>
            </a:r>
            <a:r>
              <a:rPr lang="en-US" altLang="en-US" sz="1800" dirty="0" err="1">
                <a:solidFill>
                  <a:srgbClr val="0D0D0D"/>
                </a:solidFill>
              </a:rPr>
              <a:t>Scharks</a:t>
            </a:r>
            <a:r>
              <a:rPr lang="en-US" altLang="en-US" sz="1800" dirty="0">
                <a:solidFill>
                  <a:srgbClr val="0D0D0D"/>
                </a:solidFill>
              </a:rPr>
              <a:t/>
            </a:r>
            <a:br>
              <a:rPr lang="en-US" altLang="en-US" sz="1800" dirty="0">
                <a:solidFill>
                  <a:srgbClr val="0D0D0D"/>
                </a:solidFill>
              </a:rPr>
            </a:br>
            <a:r>
              <a:rPr lang="en-US" sz="1800" dirty="0"/>
              <a:t>Green River </a:t>
            </a:r>
            <a:r>
              <a:rPr lang="en-US" sz="1800" dirty="0" smtClean="0"/>
              <a:t>College</a:t>
            </a:r>
            <a:endParaRPr lang="en-US" altLang="en-US" sz="1800" dirty="0">
              <a:solidFill>
                <a:srgbClr val="0D0D0D"/>
              </a:solidFill>
            </a:endParaRPr>
          </a:p>
        </p:txBody>
      </p:sp>
      <p:pic>
        <p:nvPicPr>
          <p:cNvPr id="4102" name="Picture 6" descr="https://www.pearsonhighered.com/assets/bigcovers/0/1/3/4/0134206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6" y="706438"/>
            <a:ext cx="4721289" cy="569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 smtClean="0"/>
              <a:t>Chapter 12 Lecture</a:t>
            </a:r>
          </a:p>
        </p:txBody>
      </p:sp>
    </p:spTree>
    <p:extLst>
      <p:ext uri="{BB962C8B-B14F-4D97-AF65-F5344CB8AC3E}">
        <p14:creationId xmlns:p14="http://schemas.microsoft.com/office/powerpoint/2010/main" val="4793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L_12e_Figure_12_05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0"/>
          <a:stretch/>
        </p:blipFill>
        <p:spPr>
          <a:xfrm>
            <a:off x="369454" y="735676"/>
            <a:ext cx="8534400" cy="5164051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2.1 Daily Urban Systems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5958560"/>
            <a:ext cx="84439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12-5: </a:t>
            </a:r>
            <a:r>
              <a:rPr lang="en-US" sz="2000" dirty="0" smtClean="0"/>
              <a:t>Daily </a:t>
            </a:r>
            <a:r>
              <a:rPr lang="en-US" sz="2000" dirty="0"/>
              <a:t>urban systems regions represent functional ties, which can be considered market areas for some services. </a:t>
            </a:r>
          </a:p>
        </p:txBody>
      </p:sp>
    </p:spTree>
    <p:extLst>
      <p:ext uri="{BB962C8B-B14F-4D97-AF65-F5344CB8AC3E}">
        <p14:creationId xmlns:p14="http://schemas.microsoft.com/office/powerpoint/2010/main" val="207426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5499437"/>
            <a:ext cx="84439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12-6: </a:t>
            </a:r>
            <a:r>
              <a:rPr lang="en-US" altLang="en-US" sz="2000" dirty="0" smtClean="0"/>
              <a:t>Threshold </a:t>
            </a:r>
            <a:r>
              <a:rPr lang="en-US" altLang="en-US" sz="2000" dirty="0"/>
              <a:t>is the number of people required to support a particular service, and range is the maximum distance a person is willing to travel for that distance.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2.1 Threshold, Range, and Market Area</a:t>
            </a:r>
            <a:endParaRPr lang="en-US" altLang="en-US" dirty="0" smtClean="0"/>
          </a:p>
        </p:txBody>
      </p:sp>
      <p:pic>
        <p:nvPicPr>
          <p:cNvPr id="3" name="Picture 2" descr="TCL_12e_Figure_12_06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>
          <a:xfrm>
            <a:off x="2428979" y="738909"/>
            <a:ext cx="4090545" cy="46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1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2.2 Hierarchy of Consumer Services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4" y="708430"/>
            <a:ext cx="8138682" cy="550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altLang="en-US" dirty="0"/>
              <a:t>Central place theory predicts </a:t>
            </a:r>
          </a:p>
          <a:p>
            <a:r>
              <a:rPr lang="en-US" altLang="en-US" dirty="0"/>
              <a:t>Many small settlements with small threshold/range services</a:t>
            </a:r>
          </a:p>
          <a:p>
            <a:r>
              <a:rPr lang="en-US" altLang="en-US" dirty="0"/>
              <a:t>Fewer large settlements, services with large thresholds and ranges</a:t>
            </a:r>
          </a:p>
          <a:p>
            <a:pPr marL="0" indent="0">
              <a:buNone/>
            </a:pPr>
            <a:r>
              <a:rPr lang="en-US" altLang="en-US" dirty="0"/>
              <a:t>Developed countries often follow the </a:t>
            </a:r>
            <a:r>
              <a:rPr lang="en-US" altLang="en-US" dirty="0" smtClean="0"/>
              <a:t>   </a:t>
            </a:r>
            <a:r>
              <a:rPr lang="en-US" altLang="en-US" b="1" dirty="0" smtClean="0"/>
              <a:t>rank-size </a:t>
            </a:r>
            <a:r>
              <a:rPr lang="en-US" altLang="en-US" b="1" dirty="0"/>
              <a:t>rule</a:t>
            </a:r>
            <a:r>
              <a:rPr lang="en-US" altLang="en-US" dirty="0"/>
              <a:t>:</a:t>
            </a:r>
          </a:p>
          <a:p>
            <a:r>
              <a:rPr lang="en-US" altLang="en-US" i="1" dirty="0" smtClean="0"/>
              <a:t>n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-largest </a:t>
            </a:r>
            <a:r>
              <a:rPr lang="en-US" altLang="en-US" dirty="0"/>
              <a:t>settlement is 1/</a:t>
            </a:r>
            <a:r>
              <a:rPr lang="en-US" altLang="en-US" i="1" dirty="0"/>
              <a:t>n</a:t>
            </a:r>
            <a:r>
              <a:rPr lang="en-US" altLang="en-US" dirty="0"/>
              <a:t> the population of largest </a:t>
            </a:r>
            <a:r>
              <a:rPr lang="en-US" altLang="en-US" dirty="0" smtClean="0"/>
              <a:t>settlement.</a:t>
            </a:r>
            <a:endParaRPr lang="en-US" altLang="en-US" dirty="0"/>
          </a:p>
          <a:p>
            <a:r>
              <a:rPr lang="en-US" altLang="en-US" dirty="0"/>
              <a:t>Exception: </a:t>
            </a:r>
            <a:r>
              <a:rPr lang="en-US" altLang="en-US" b="1" dirty="0"/>
              <a:t>primate cities</a:t>
            </a:r>
          </a:p>
        </p:txBody>
      </p:sp>
    </p:spTree>
    <p:extLst>
      <p:ext uri="{BB962C8B-B14F-4D97-AF65-F5344CB8AC3E}">
        <p14:creationId xmlns:p14="http://schemas.microsoft.com/office/powerpoint/2010/main" val="13940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1865" y="5499437"/>
            <a:ext cx="84439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12-7: Following the predictions of central place theory, there are many hamlets, fewer villages, even fewer small towns, and only one city in the region mapped here.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2.2 Central Place Theory in North Dakota</a:t>
            </a:r>
            <a:endParaRPr lang="en-US" altLang="en-US" dirty="0" smtClean="0"/>
          </a:p>
        </p:txBody>
      </p:sp>
      <p:pic>
        <p:nvPicPr>
          <p:cNvPr id="2" name="Picture 1" descr="TCL_12e_Figure_12_07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9"/>
          <a:stretch/>
        </p:blipFill>
        <p:spPr>
          <a:xfrm>
            <a:off x="302511" y="920127"/>
            <a:ext cx="8534400" cy="430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5689653"/>
            <a:ext cx="8648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12-9: An abstract model of central place theory shows the market areas of small settlements are nested within the market areas of larger settlements, and so on.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Central Place Theory in North Dakota</a:t>
            </a:r>
            <a:endParaRPr lang="en-US" altLang="en-US" dirty="0" smtClean="0"/>
          </a:p>
        </p:txBody>
      </p:sp>
      <p:pic>
        <p:nvPicPr>
          <p:cNvPr id="3" name="Picture 2" descr="TCL_12e_Figure_12_09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2"/>
          <a:stretch/>
        </p:blipFill>
        <p:spPr>
          <a:xfrm>
            <a:off x="1831572" y="749071"/>
            <a:ext cx="5107247" cy="481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0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CL_12e_Figure_12_10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5"/>
          <a:stretch/>
        </p:blipFill>
        <p:spPr>
          <a:xfrm>
            <a:off x="670936" y="1144939"/>
            <a:ext cx="7450253" cy="444306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84661" y="5689653"/>
            <a:ext cx="83746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12-10: Rank-size rule predicts the 10th largest city should have about </a:t>
            </a:r>
            <a:r>
              <a:rPr lang="en-US" sz="2000" dirty="0" smtClean="0"/>
              <a:t>1/10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the </a:t>
            </a:r>
            <a:r>
              <a:rPr lang="en-US" sz="2000" dirty="0"/>
              <a:t>population of the </a:t>
            </a:r>
            <a:r>
              <a:rPr lang="en-US" sz="2000" dirty="0" smtClean="0"/>
              <a:t>largest city. </a:t>
            </a:r>
            <a:r>
              <a:rPr lang="en-US" sz="2000" dirty="0"/>
              <a:t>This is observed in the United States, but not as closely in Mexico.</a:t>
            </a:r>
            <a:endParaRPr lang="en-US" altLang="en-US" sz="200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2.2 Rank-size Distribution of Settlements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4628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865" y="717572"/>
            <a:ext cx="3913043" cy="252992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Benefits</a:t>
            </a:r>
            <a:endParaRPr lang="en-US" sz="2400" b="1" dirty="0"/>
          </a:p>
          <a:p>
            <a:r>
              <a:rPr lang="en-US" sz="2400" dirty="0" smtClean="0"/>
              <a:t>Lower </a:t>
            </a:r>
            <a:r>
              <a:rPr lang="en-US" sz="2400" dirty="0"/>
              <a:t>prices</a:t>
            </a:r>
          </a:p>
          <a:p>
            <a:r>
              <a:rPr lang="en-US" sz="2400" dirty="0"/>
              <a:t>Employment to low-skill workers</a:t>
            </a:r>
          </a:p>
          <a:p>
            <a:r>
              <a:rPr lang="en-US" sz="2400" dirty="0"/>
              <a:t>Locations often in areas with few other options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Debate It!: </a:t>
            </a:r>
            <a:r>
              <a:rPr lang="en-US" altLang="en-US" dirty="0" err="1"/>
              <a:t>Walmart</a:t>
            </a:r>
            <a:r>
              <a:rPr lang="en-US" altLang="en-US" dirty="0"/>
              <a:t> and Settlements</a:t>
            </a:r>
            <a:endParaRPr lang="en-US" altLang="en-US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688103" y="707865"/>
            <a:ext cx="4298735" cy="289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Harms</a:t>
            </a:r>
          </a:p>
          <a:p>
            <a:r>
              <a:rPr lang="en-US" sz="2400" dirty="0"/>
              <a:t>Wages too low for workers to prosper</a:t>
            </a:r>
          </a:p>
          <a:p>
            <a:r>
              <a:rPr lang="en-US" sz="2400" dirty="0"/>
              <a:t>Imported products hurt American </a:t>
            </a:r>
            <a:r>
              <a:rPr lang="en-US" sz="2400" dirty="0" smtClean="0"/>
              <a:t>industry.</a:t>
            </a:r>
            <a:endParaRPr lang="en-US" sz="2400" dirty="0"/>
          </a:p>
          <a:p>
            <a:r>
              <a:rPr lang="en-US" sz="2400" dirty="0"/>
              <a:t>Locally owned shops forced out of business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4663" y="6122769"/>
            <a:ext cx="84268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sz="1800" dirty="0"/>
              <a:t>Figures 12-13 </a:t>
            </a:r>
            <a:r>
              <a:rPr lang="en-US" altLang="en-US" sz="1800" dirty="0" smtClean="0"/>
              <a:t>and </a:t>
            </a:r>
            <a:r>
              <a:rPr lang="en-US" altLang="en-US" sz="1800" dirty="0"/>
              <a:t>12-14: Walmart provides jobs, but its business practices are controversial.</a:t>
            </a:r>
            <a:endParaRPr lang="en-US" altLang="en-US" sz="18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3" y="3508087"/>
            <a:ext cx="3832642" cy="2608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02" y="3508087"/>
            <a:ext cx="3913043" cy="26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5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7059" y="5102794"/>
            <a:ext cx="8055628" cy="92333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1800" dirty="0"/>
              <a:t>Figure 12-15: Supermarkets tend to be located near high-income neighborhoods. Food deserts are defined as areas with low-income residents and poor access to groceries.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2.3 Market Area Analysis: Food Deserts</a:t>
            </a:r>
            <a:endParaRPr lang="en-US" altLang="en-US" dirty="0" smtClean="0"/>
          </a:p>
        </p:txBody>
      </p:sp>
      <p:pic>
        <p:nvPicPr>
          <p:cNvPr id="2" name="Picture 1" descr="TCL_12e_Figure_12_15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1"/>
          <a:stretch/>
        </p:blipFill>
        <p:spPr>
          <a:xfrm>
            <a:off x="319918" y="1412875"/>
            <a:ext cx="8534400" cy="346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74663" y="5176199"/>
            <a:ext cx="81165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Figures 12-16 </a:t>
            </a:r>
            <a:r>
              <a:rPr lang="en-US" altLang="en-US" sz="2000" dirty="0" smtClean="0"/>
              <a:t>and </a:t>
            </a:r>
            <a:r>
              <a:rPr lang="en-US" altLang="en-US" sz="2000" dirty="0"/>
              <a:t>12-17: Periodic markets allow small settlements to have access to more services a few days per week or month, like in Ethiopia (left</a:t>
            </a:r>
            <a:r>
              <a:rPr lang="en-US" altLang="en-US" sz="2000" dirty="0" smtClean="0"/>
              <a:t>). Merchants </a:t>
            </a:r>
            <a:r>
              <a:rPr lang="en-US" altLang="en-US" sz="2000" dirty="0"/>
              <a:t>travel to another village in China for a periodic </a:t>
            </a:r>
            <a:r>
              <a:rPr lang="en-US" altLang="en-US" sz="2000" dirty="0" smtClean="0"/>
              <a:t>market (right).</a:t>
            </a:r>
            <a:endParaRPr lang="en-US" altLang="en-US" sz="20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2.4 Periodic </a:t>
            </a:r>
            <a:r>
              <a:rPr lang="en-US" altLang="en-US" dirty="0" smtClean="0"/>
              <a:t>Markets</a:t>
            </a:r>
          </a:p>
        </p:txBody>
      </p:sp>
      <p:pic>
        <p:nvPicPr>
          <p:cNvPr id="3" name="Picture 2" descr="TCL_12e_Figure_12_16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8" y="1656790"/>
            <a:ext cx="4407263" cy="2981198"/>
          </a:xfrm>
          <a:prstGeom prst="rect">
            <a:avLst/>
          </a:prstGeom>
        </p:spPr>
      </p:pic>
      <p:pic>
        <p:nvPicPr>
          <p:cNvPr id="4" name="Picture 3" descr="TCL_12e_Figure_12_17_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40" y="1678472"/>
            <a:ext cx="4397106" cy="301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7812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kern="0" dirty="0"/>
              <a:t>Key Issue 3: Where are Business Services Distributed?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8774" y="1160621"/>
            <a:ext cx="8632826" cy="2566857"/>
          </a:xfrm>
        </p:spPr>
        <p:txBody>
          <a:bodyPr/>
          <a:lstStyle/>
          <a:p>
            <a:pPr marL="914400" indent="-914400" eaLnBrk="1" hangingPunct="1">
              <a:spcAft>
                <a:spcPts val="1200"/>
              </a:spcAft>
              <a:buNone/>
            </a:pPr>
            <a:r>
              <a:rPr lang="en-US" altLang="en-US" dirty="0" smtClean="0"/>
              <a:t>3.1 Hierarchy of Business Services </a:t>
            </a:r>
          </a:p>
          <a:p>
            <a:pPr marL="914400" indent="-914400" eaLnBrk="1" hangingPunct="1">
              <a:spcAft>
                <a:spcPts val="1200"/>
              </a:spcAft>
              <a:buNone/>
            </a:pPr>
            <a:r>
              <a:rPr lang="en-US" altLang="en-US" dirty="0" smtClean="0"/>
              <a:t>3.2 Business Services in Developing Countries</a:t>
            </a:r>
            <a:endParaRPr lang="en-US" altLang="en-US" dirty="0"/>
          </a:p>
          <a:p>
            <a:pPr marL="914400" indent="-914400" eaLnBrk="1" hangingPunct="1">
              <a:spcAft>
                <a:spcPts val="1200"/>
              </a:spcAft>
              <a:buNone/>
            </a:pPr>
            <a:r>
              <a:rPr lang="en-US" altLang="en-US" dirty="0" smtClean="0"/>
              <a:t>3.3 Economic Specialization of Settlements</a:t>
            </a:r>
          </a:p>
        </p:txBody>
      </p:sp>
    </p:spTree>
    <p:extLst>
      <p:ext uri="{BB962C8B-B14F-4D97-AF65-F5344CB8AC3E}">
        <p14:creationId xmlns:p14="http://schemas.microsoft.com/office/powerpoint/2010/main" val="37903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Where Are Services Distributed?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Where Are Consumer Services Distributed?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Where are Business Services Distributed?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Do Services Cluster in Settlements?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Services and Settlements: Key Issues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790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Hierarchy of Business Services</a:t>
            </a:r>
            <a:endParaRPr lang="en-US" altLang="en-US" dirty="0" smtClean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65125" y="838200"/>
            <a:ext cx="8229600" cy="55092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/>
              <a:t>Business services cluster in global cities: </a:t>
            </a:r>
          </a:p>
          <a:p>
            <a:r>
              <a:rPr lang="en-US" altLang="en-US" dirty="0" smtClean="0"/>
              <a:t>Financial institutions</a:t>
            </a:r>
          </a:p>
          <a:p>
            <a:r>
              <a:rPr lang="en-US" altLang="en-US" dirty="0" smtClean="0"/>
              <a:t>Corporate headquarters</a:t>
            </a:r>
          </a:p>
          <a:p>
            <a:r>
              <a:rPr lang="en-US" altLang="en-US" dirty="0" smtClean="0"/>
              <a:t>Law, accounting, and other professional services</a:t>
            </a:r>
          </a:p>
          <a:p>
            <a:pPr marL="0" indent="0">
              <a:buNone/>
            </a:pPr>
            <a:r>
              <a:rPr lang="en-US" altLang="en-US" dirty="0" smtClean="0"/>
              <a:t>Global cities defined by combination of factors on their importance (not just size)</a:t>
            </a:r>
          </a:p>
          <a:p>
            <a:r>
              <a:rPr lang="en-US" altLang="en-US" dirty="0" smtClean="0"/>
              <a:t>Commonly centers of large threshold/range consumer and public services</a:t>
            </a:r>
          </a:p>
        </p:txBody>
      </p:sp>
    </p:spTree>
    <p:extLst>
      <p:ext uri="{BB962C8B-B14F-4D97-AF65-F5344CB8AC3E}">
        <p14:creationId xmlns:p14="http://schemas.microsoft.com/office/powerpoint/2010/main" val="387663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Global Cities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49092" y="5680310"/>
            <a:ext cx="80556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12-20: Global cities follow a hierarchy where the most globally influential world cities, London and New York, are ranked highest.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9"/>
          <a:stretch/>
        </p:blipFill>
        <p:spPr>
          <a:xfrm>
            <a:off x="304800" y="941511"/>
            <a:ext cx="8534400" cy="44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1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3.1 Global Cities in North America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06419" y="5812662"/>
            <a:ext cx="80556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12-21: As with central place theory, there are more lower-order global cities and few higher-order global cities.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"/>
          <a:stretch/>
        </p:blipFill>
        <p:spPr>
          <a:xfrm>
            <a:off x="490132" y="645493"/>
            <a:ext cx="8163735" cy="503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2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7812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3.2 Business Services in Developing Countries</a:t>
            </a:r>
            <a:endParaRPr lang="en-US" kern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8774" y="1160621"/>
            <a:ext cx="8632826" cy="4693593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Offshore financial services for: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Taxes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Privacy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Business-process outsourcing locations selected for: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Low wages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English-speaking ability</a:t>
            </a:r>
          </a:p>
        </p:txBody>
      </p:sp>
    </p:spTree>
    <p:extLst>
      <p:ext uri="{BB962C8B-B14F-4D97-AF65-F5344CB8AC3E}">
        <p14:creationId xmlns:p14="http://schemas.microsoft.com/office/powerpoint/2010/main" val="348965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Offshore Financial Service Centers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06419" y="5582653"/>
            <a:ext cx="80556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12-23: Offshore financial service centers are mostly microstates or dependencies, and most microstates are small islands.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3"/>
          <a:stretch/>
        </p:blipFill>
        <p:spPr>
          <a:xfrm>
            <a:off x="304800" y="885559"/>
            <a:ext cx="8534400" cy="44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3.2 Call Centers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06418" y="4728547"/>
            <a:ext cx="81473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Figures 12-24 </a:t>
            </a:r>
            <a:r>
              <a:rPr lang="en-US" sz="2000" dirty="0" smtClean="0"/>
              <a:t>and </a:t>
            </a:r>
            <a:r>
              <a:rPr lang="en-US" sz="2000" dirty="0"/>
              <a:t>12-25: India is a popular location for businesses to outsource their call center work (above) because of low wages and workers who speak English (right).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0" y="1451527"/>
            <a:ext cx="4325779" cy="2926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99" y="1445522"/>
            <a:ext cx="4312118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3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Economic Specialization of Settlements</a:t>
            </a:r>
            <a:endParaRPr lang="en-US" altLang="en-US" dirty="0" smtClean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65124" y="947022"/>
            <a:ext cx="8474076" cy="4693593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>Settlements specialize in economic activities: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b="1" dirty="0" smtClean="0"/>
              <a:t>Basic business</a:t>
            </a:r>
            <a:r>
              <a:rPr lang="en-US" altLang="en-US" dirty="0" smtClean="0"/>
              <a:t>: exports outside settlement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b="1" dirty="0" err="1" smtClean="0"/>
              <a:t>Nonbasic</a:t>
            </a:r>
            <a:r>
              <a:rPr lang="en-US" altLang="en-US" b="1" dirty="0" smtClean="0"/>
              <a:t> business</a:t>
            </a:r>
            <a:r>
              <a:rPr lang="en-US" altLang="en-US" dirty="0" smtClean="0"/>
              <a:t>: serves customers in settlement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>Talented workers not randomly distributed: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A</a:t>
            </a:r>
            <a:r>
              <a:rPr lang="en-US" altLang="en-US" dirty="0" smtClean="0"/>
              <a:t>ttracted to job opportunities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Cultural factors most important </a:t>
            </a:r>
          </a:p>
        </p:txBody>
      </p:sp>
    </p:spTree>
    <p:extLst>
      <p:ext uri="{BB962C8B-B14F-4D97-AF65-F5344CB8AC3E}">
        <p14:creationId xmlns:p14="http://schemas.microsoft.com/office/powerpoint/2010/main" val="400897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Economic Base of U.S. Settlements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44186" y="6128795"/>
            <a:ext cx="80556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12-26: Settlements specialize in different economic activities.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5"/>
          <a:stretch/>
        </p:blipFill>
        <p:spPr>
          <a:xfrm>
            <a:off x="304800" y="697992"/>
            <a:ext cx="8534400" cy="528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3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Economic Base of Boston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44186" y="6032539"/>
            <a:ext cx="80556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12-28: Boston’s economic base of biotechnology leads to returns for other businesses.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2"/>
          <a:stretch/>
        </p:blipFill>
        <p:spPr>
          <a:xfrm>
            <a:off x="363494" y="743391"/>
            <a:ext cx="8417012" cy="51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9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Scientists and Professionals in the U.S.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04540" y="5924255"/>
            <a:ext cx="67349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12-29: Scientists and professionals cluster in some U.S. cities more than others.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1"/>
          <a:stretch/>
        </p:blipFill>
        <p:spPr>
          <a:xfrm>
            <a:off x="304800" y="683072"/>
            <a:ext cx="8534400" cy="530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5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1193320"/>
            <a:ext cx="8562975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b="1" dirty="0"/>
              <a:t>Service</a:t>
            </a:r>
            <a:r>
              <a:rPr lang="en-US" altLang="en-US" dirty="0"/>
              <a:t>: activity to fulfill human want or need for sale</a:t>
            </a:r>
          </a:p>
          <a:p>
            <a:r>
              <a:rPr lang="en-US" altLang="en-US" b="1" dirty="0"/>
              <a:t>Settlement</a:t>
            </a:r>
            <a:r>
              <a:rPr lang="en-US" altLang="en-US" dirty="0"/>
              <a:t>: permanent collection of buildings where people reside</a:t>
            </a:r>
          </a:p>
          <a:p>
            <a:r>
              <a:rPr lang="en-US" altLang="en-US" dirty="0"/>
              <a:t>Services cluster in settlements, especially in developed countries.</a:t>
            </a:r>
          </a:p>
          <a:p>
            <a:r>
              <a:rPr lang="en-US" altLang="en-US" dirty="0"/>
              <a:t>Three types of services</a:t>
            </a:r>
          </a:p>
          <a:p>
            <a:pPr lvl="1"/>
            <a:r>
              <a:rPr lang="en-US" altLang="en-US" b="1" dirty="0"/>
              <a:t>consumer </a:t>
            </a:r>
          </a:p>
          <a:p>
            <a:pPr lvl="1"/>
            <a:r>
              <a:rPr lang="en-US" altLang="en-US" b="1" dirty="0"/>
              <a:t>business</a:t>
            </a:r>
          </a:p>
          <a:p>
            <a:pPr lvl="1"/>
            <a:r>
              <a:rPr lang="en-US" altLang="en-US" b="1" dirty="0"/>
              <a:t>public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7820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kern="0" dirty="0">
                <a:solidFill>
                  <a:srgbClr val="FFFFFF"/>
                </a:solidFill>
              </a:rPr>
              <a:t>Key Issue 1: </a:t>
            </a:r>
            <a:r>
              <a:rPr lang="en-US" altLang="en-US" kern="0" dirty="0" smtClean="0">
                <a:solidFill>
                  <a:srgbClr val="FFFFFF"/>
                </a:solidFill>
              </a:rPr>
              <a:t>Where Are </a:t>
            </a:r>
            <a:r>
              <a:rPr lang="en-US" altLang="en-US" kern="0" dirty="0">
                <a:solidFill>
                  <a:srgbClr val="FFFFFF"/>
                </a:solidFill>
              </a:rPr>
              <a:t>Services Distributed?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614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3.3 Coolness Index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47486" y="5951060"/>
            <a:ext cx="72490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12-30: Richard Florida found talented professionals preferred cities ranked high in “coolness” by POV Magazine.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"/>
          <a:stretch/>
        </p:blipFill>
        <p:spPr>
          <a:xfrm>
            <a:off x="304800" y="688197"/>
            <a:ext cx="8534400" cy="525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4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7812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/>
              <a:t>Key Issue 4: Why Do </a:t>
            </a:r>
            <a:r>
              <a:rPr lang="en-US" altLang="en-US" dirty="0" smtClean="0"/>
              <a:t>Services </a:t>
            </a:r>
            <a:r>
              <a:rPr lang="en-US" altLang="en-US" dirty="0"/>
              <a:t>Cluster in Settlements?</a:t>
            </a:r>
            <a:endParaRPr lang="en-US" kern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58774" y="1160621"/>
            <a:ext cx="8632826" cy="2754600"/>
          </a:xfrm>
        </p:spPr>
        <p:txBody>
          <a:bodyPr/>
          <a:lstStyle/>
          <a:p>
            <a:pPr marL="914400" indent="-182880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4.1 Services in Rural Settlements</a:t>
            </a:r>
          </a:p>
          <a:p>
            <a:pPr marL="914400" indent="-182880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4.2 Services in Early Urban Settlements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4.3 Percent Urban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en-US" altLang="en-US" dirty="0"/>
              <a:t>4.4 Size of Urban </a:t>
            </a:r>
            <a:r>
              <a:rPr lang="en-US" altLang="en-US" dirty="0" smtClean="0"/>
              <a:t>Settlements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915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Services in Rural Settlements</a:t>
            </a:r>
            <a:endParaRPr lang="en-US" altLang="en-US" dirty="0" smtClean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65124" y="947022"/>
            <a:ext cx="8626476" cy="4339650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 smtClean="0"/>
              <a:t>Two types of rural settlements: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b="1" dirty="0" smtClean="0"/>
              <a:t>Clustered</a:t>
            </a:r>
            <a:r>
              <a:rPr lang="en-US" altLang="en-US" dirty="0" smtClean="0"/>
              <a:t>: families live in close proximity, fields surround settlement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circular clustered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linear clustered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b="1" dirty="0" smtClean="0"/>
              <a:t>Dispersed</a:t>
            </a:r>
            <a:r>
              <a:rPr lang="en-US" altLang="en-US" dirty="0" smtClean="0"/>
              <a:t>: isolated farms, especially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69091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Circular Rural Settlement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8818" y="6071380"/>
            <a:ext cx="8806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12-31: A small circular rural settlement in Tanzania is called a </a:t>
            </a:r>
            <a:r>
              <a:rPr lang="en-US" sz="2000" dirty="0" err="1"/>
              <a:t>boma</a:t>
            </a:r>
            <a:r>
              <a:rPr lang="en-US" sz="2000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79" y="690538"/>
            <a:ext cx="7752347" cy="526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Linear Rural Settlement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06287" y="6071380"/>
            <a:ext cx="6410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12-32: </a:t>
            </a:r>
            <a:r>
              <a:rPr lang="en-US" sz="2000" dirty="0" smtClean="0"/>
              <a:t>a </a:t>
            </a:r>
            <a:r>
              <a:rPr lang="en-US" sz="2000" dirty="0"/>
              <a:t>linear rural settlement in Quebec, which follows the French long-lot </a:t>
            </a:r>
            <a:r>
              <a:rPr lang="en-US" sz="2000" dirty="0" smtClean="0"/>
              <a:t>tradition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8" y="604709"/>
            <a:ext cx="8185984" cy="55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1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Clustered U.S. Rural Settlement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8818" y="6167636"/>
            <a:ext cx="8806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12-33: </a:t>
            </a:r>
            <a:r>
              <a:rPr lang="en-US" sz="2000" dirty="0" smtClean="0"/>
              <a:t>a </a:t>
            </a:r>
            <a:r>
              <a:rPr lang="en-US" sz="2000" dirty="0"/>
              <a:t>clustered rural settlement in Newfane, </a:t>
            </a:r>
            <a:r>
              <a:rPr lang="en-US" sz="2000" dirty="0" smtClean="0"/>
              <a:t>Vermont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42" y="691739"/>
            <a:ext cx="6905715" cy="547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4.1 Dispersed U.S. Rural Settlement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8818" y="6167636"/>
            <a:ext cx="8806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12-34: </a:t>
            </a:r>
            <a:r>
              <a:rPr lang="en-US" sz="2000" dirty="0" smtClean="0"/>
              <a:t>an </a:t>
            </a:r>
            <a:r>
              <a:rPr lang="en-US" sz="2000" dirty="0"/>
              <a:t>isolated farm in New </a:t>
            </a:r>
            <a:r>
              <a:rPr lang="en-US" sz="2000" dirty="0" smtClean="0"/>
              <a:t>Jersey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3" y="652111"/>
            <a:ext cx="7908393" cy="559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7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Services in Early Urban Settlements</a:t>
            </a:r>
            <a:endParaRPr lang="en-US" altLang="en-US" dirty="0" smtClean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62422" y="685765"/>
            <a:ext cx="8550276" cy="5832366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Prehistoric urban settlements: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consumer services: likely religious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business services: trade of foods, clothing, tools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public services: political leaders, defense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Ancient urban settlements: trading, public, and consumer services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peak Roman Empire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Medieval urban settlements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renewed emphasis on trade and public services</a:t>
            </a:r>
          </a:p>
        </p:txBody>
      </p:sp>
    </p:spTree>
    <p:extLst>
      <p:ext uri="{BB962C8B-B14F-4D97-AF65-F5344CB8AC3E}">
        <p14:creationId xmlns:p14="http://schemas.microsoft.com/office/powerpoint/2010/main" val="36866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7281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Largest Urban Settlements </a:t>
            </a:r>
            <a:r>
              <a:rPr lang="en-US" altLang="en-US" dirty="0" smtClean="0"/>
              <a:t>               3000–500 </a:t>
            </a:r>
            <a:r>
              <a:rPr lang="en-US" altLang="en-US" dirty="0"/>
              <a:t>B.C.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8818" y="5975124"/>
            <a:ext cx="88063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12-36(a): Large urban settlements before the time of Christ were located in the Fertile Crescent.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"/>
          <a:stretch/>
        </p:blipFill>
        <p:spPr>
          <a:xfrm>
            <a:off x="2017334" y="1375659"/>
            <a:ext cx="5261106" cy="449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8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53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4.2 Largest Urban Settlements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500 </a:t>
            </a:r>
            <a:r>
              <a:rPr lang="en-US" altLang="en-US" dirty="0"/>
              <a:t>B.C</a:t>
            </a:r>
            <a:r>
              <a:rPr lang="en-US" altLang="en-US" dirty="0" smtClean="0"/>
              <a:t>.–A.D</a:t>
            </a:r>
            <a:r>
              <a:rPr lang="en-US" altLang="en-US" dirty="0"/>
              <a:t>. 1800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8818" y="5899708"/>
            <a:ext cx="8806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12-36(b)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7"/>
          <a:stretch/>
        </p:blipFill>
        <p:spPr>
          <a:xfrm>
            <a:off x="304800" y="1423416"/>
            <a:ext cx="8534400" cy="383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2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Percentage of GDP from Services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804736" y="5703609"/>
            <a:ext cx="55345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12-1: Services are the major contributor to GDP in developed countries. </a:t>
            </a:r>
          </a:p>
        </p:txBody>
      </p:sp>
      <p:pic>
        <p:nvPicPr>
          <p:cNvPr id="3" name="Picture 2" descr="TCL_12e_Figure_12_01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"/>
          <a:stretch/>
        </p:blipFill>
        <p:spPr>
          <a:xfrm>
            <a:off x="268288" y="1039091"/>
            <a:ext cx="8534400" cy="438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4.3 Percent Urban</a:t>
            </a:r>
            <a:endParaRPr lang="en-US" altLang="en-US" dirty="0" smtClean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53092" y="947022"/>
            <a:ext cx="8397875" cy="5275290"/>
          </a:xfrm>
        </p:spPr>
        <p:txBody>
          <a:bodyPr/>
          <a:lstStyle/>
          <a:p>
            <a:r>
              <a:rPr lang="en-US" altLang="en-US" b="1" dirty="0" smtClean="0"/>
              <a:t>Urbanization</a:t>
            </a:r>
            <a:r>
              <a:rPr lang="en-US" altLang="en-US" dirty="0" smtClean="0"/>
              <a:t> has two dimensions:</a:t>
            </a:r>
          </a:p>
          <a:p>
            <a:pPr lvl="1"/>
            <a:r>
              <a:rPr lang="en-US" altLang="en-US" dirty="0" smtClean="0"/>
              <a:t>number of people living in urban settlements</a:t>
            </a:r>
          </a:p>
          <a:p>
            <a:pPr lvl="1"/>
            <a:r>
              <a:rPr lang="en-US" altLang="en-US" dirty="0" smtClean="0"/>
              <a:t>percentage of population living in urban settlements</a:t>
            </a:r>
          </a:p>
          <a:p>
            <a:r>
              <a:rPr lang="en-US" altLang="en-US" dirty="0" smtClean="0"/>
              <a:t>Urban settlements differ from rural:</a:t>
            </a:r>
          </a:p>
          <a:p>
            <a:pPr lvl="1"/>
            <a:r>
              <a:rPr lang="en-US" altLang="en-US" dirty="0" smtClean="0"/>
              <a:t>large size</a:t>
            </a:r>
          </a:p>
          <a:p>
            <a:pPr lvl="1"/>
            <a:r>
              <a:rPr lang="en-US" altLang="en-US" dirty="0" smtClean="0"/>
              <a:t>high density</a:t>
            </a:r>
          </a:p>
          <a:p>
            <a:pPr lvl="1"/>
            <a:r>
              <a:rPr lang="en-US" altLang="en-US" dirty="0" smtClean="0"/>
              <a:t>social heterogeneity</a:t>
            </a:r>
          </a:p>
          <a:p>
            <a:r>
              <a:rPr lang="en-US" altLang="en-US" dirty="0" smtClean="0"/>
              <a:t>Percent urban has increased and continues</a:t>
            </a:r>
          </a:p>
        </p:txBody>
      </p:sp>
    </p:spTree>
    <p:extLst>
      <p:ext uri="{BB962C8B-B14F-4D97-AF65-F5344CB8AC3E}">
        <p14:creationId xmlns:p14="http://schemas.microsoft.com/office/powerpoint/2010/main" val="218633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4.3 Percent Urban by Country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68818" y="5818708"/>
            <a:ext cx="88063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12-40: The world is on average more than half urbanized; developed countries are generally more urbanized than developing countries.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9"/>
          <a:stretch/>
        </p:blipFill>
        <p:spPr>
          <a:xfrm>
            <a:off x="304800" y="1061824"/>
            <a:ext cx="8534400" cy="44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4.3 Urbanization Trends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51472" y="5818708"/>
            <a:ext cx="66410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12-41: Urbanization has increased in both developed and developing countries.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4"/>
          <a:stretch/>
        </p:blipFill>
        <p:spPr>
          <a:xfrm>
            <a:off x="667915" y="706009"/>
            <a:ext cx="7808169" cy="498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5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Size of Urban Settlements</a:t>
            </a:r>
            <a:endParaRPr lang="en-US" altLang="en-US" dirty="0" smtClean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53093" y="947022"/>
            <a:ext cx="8229600" cy="301621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Urban settlements growing larger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More of world’s largest cities in developing countries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altLang="en-US" dirty="0" smtClean="0"/>
              <a:t>Fastest-growing urban settlements in developing countries</a:t>
            </a:r>
          </a:p>
        </p:txBody>
      </p:sp>
    </p:spTree>
    <p:extLst>
      <p:ext uri="{BB962C8B-B14F-4D97-AF65-F5344CB8AC3E}">
        <p14:creationId xmlns:p14="http://schemas.microsoft.com/office/powerpoint/2010/main" val="15824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Urban Settlements of 2+ Million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27910" y="5433696"/>
            <a:ext cx="768817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12-42: While developed countries are generally more urban as a percentage, most of the world’s largest settlements are in developing countries.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3"/>
          <a:stretch/>
        </p:blipFill>
        <p:spPr>
          <a:xfrm>
            <a:off x="304800" y="1130968"/>
            <a:ext cx="8534400" cy="3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0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World’s 100 Fastest Growing Cities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27910" y="5951054"/>
            <a:ext cx="76881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12-43: Nearly all are in developing countries.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2"/>
          <a:stretch/>
        </p:blipFill>
        <p:spPr>
          <a:xfrm>
            <a:off x="304800" y="1146048"/>
            <a:ext cx="8534400" cy="440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4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4.4 World’s </a:t>
            </a:r>
            <a:r>
              <a:rPr lang="en-US" altLang="en-US" dirty="0" smtClean="0"/>
              <a:t>Largest </a:t>
            </a:r>
            <a:r>
              <a:rPr lang="en-US" altLang="en-US" dirty="0"/>
              <a:t>City: Tokyo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27910" y="5951054"/>
            <a:ext cx="76881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Figure 12-44: </a:t>
            </a:r>
            <a:r>
              <a:rPr lang="en-US" sz="2000" dirty="0" err="1"/>
              <a:t>Toyko</a:t>
            </a:r>
            <a:r>
              <a:rPr lang="en-US" sz="2000" dirty="0"/>
              <a:t>-Yokohama has about 38 million inhabitants.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" y="2310063"/>
            <a:ext cx="9102113" cy="210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0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Chapter </a:t>
            </a:r>
            <a:r>
              <a:rPr lang="en-US" altLang="en-US" dirty="0" smtClean="0"/>
              <a:t>End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10" y="1020278"/>
            <a:ext cx="8800580" cy="50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2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U.S. Employment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4" y="2936020"/>
            <a:ext cx="409777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altLang="en-US" sz="1800" dirty="0"/>
              <a:t>Figure 12-2: More than 85 percent of all jobs in the United States are some form of service. Half are consumer services, and one quarter are business services.</a:t>
            </a:r>
          </a:p>
        </p:txBody>
      </p:sp>
      <p:pic>
        <p:nvPicPr>
          <p:cNvPr id="2" name="Picture 1" descr="TCL_12e_Figure_12_0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7"/>
          <a:stretch/>
        </p:blipFill>
        <p:spPr>
          <a:xfrm>
            <a:off x="4768271" y="620685"/>
            <a:ext cx="3937554" cy="60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5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1.1 U.S. Employment Growth</a:t>
            </a:r>
            <a:endParaRPr lang="en-US" altLang="en-US" dirty="0" smtClean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3" y="5887207"/>
            <a:ext cx="8562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1800" dirty="0"/>
              <a:t>Figure 12-3: Recent employment growth in the United States has been in the tertiary (service) sector, especially consumer services. </a:t>
            </a:r>
          </a:p>
        </p:txBody>
      </p:sp>
      <p:pic>
        <p:nvPicPr>
          <p:cNvPr id="5" name="Picture 4" descr="TCL_12e_Figure_12_03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2"/>
          <a:stretch/>
        </p:blipFill>
        <p:spPr>
          <a:xfrm>
            <a:off x="877454" y="1194631"/>
            <a:ext cx="7435273" cy="452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5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286985"/>
            <a:ext cx="8229600" cy="275460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2.1 Central Place Theory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2.2 Hierarchy of Consumer Services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2.3 Market Area Analysis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2.4 Periodic Markets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7812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Key Issue 2: Where Are Consumer Services Distributed?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24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Central Place Theory</a:t>
            </a:r>
            <a:endParaRPr lang="en-US" altLang="en-US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536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altLang="en-US" b="1" dirty="0"/>
              <a:t>Central place</a:t>
            </a:r>
            <a:r>
              <a:rPr lang="en-US" altLang="en-US" dirty="0"/>
              <a:t>: market center where people exchange goods and services</a:t>
            </a:r>
          </a:p>
          <a:p>
            <a:r>
              <a:rPr lang="en-US" altLang="en-US" b="1" dirty="0"/>
              <a:t>Market area</a:t>
            </a:r>
            <a:r>
              <a:rPr lang="en-US" altLang="en-US" dirty="0"/>
              <a:t>: region surrounding </a:t>
            </a:r>
            <a:r>
              <a:rPr lang="en-US" altLang="en-US" dirty="0" smtClean="0"/>
              <a:t>        central </a:t>
            </a:r>
            <a:r>
              <a:rPr lang="en-US" altLang="en-US" dirty="0"/>
              <a:t>place</a:t>
            </a:r>
          </a:p>
          <a:p>
            <a:r>
              <a:rPr lang="en-US" altLang="en-US" b="1" dirty="0"/>
              <a:t>Range</a:t>
            </a:r>
            <a:r>
              <a:rPr lang="en-US" altLang="en-US" dirty="0"/>
              <a:t>: how far people will travel for a service</a:t>
            </a:r>
          </a:p>
          <a:p>
            <a:pPr lvl="1"/>
            <a:r>
              <a:rPr lang="en-US" altLang="en-US" dirty="0"/>
              <a:t>more basic services have shorter ranges</a:t>
            </a:r>
          </a:p>
          <a:p>
            <a:r>
              <a:rPr lang="en-US" altLang="en-US" b="1" dirty="0"/>
              <a:t>Threshold</a:t>
            </a:r>
            <a:r>
              <a:rPr lang="en-US" altLang="en-US" dirty="0"/>
              <a:t>: minimum number of people to support a service</a:t>
            </a:r>
          </a:p>
          <a:p>
            <a:pPr lvl="1"/>
            <a:r>
              <a:rPr lang="en-US" altLang="en-US" dirty="0"/>
              <a:t>must be enough potential customers</a:t>
            </a:r>
          </a:p>
        </p:txBody>
      </p:sp>
    </p:spTree>
    <p:extLst>
      <p:ext uri="{BB962C8B-B14F-4D97-AF65-F5344CB8AC3E}">
        <p14:creationId xmlns:p14="http://schemas.microsoft.com/office/powerpoint/2010/main" val="236410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2.1 Market Areas as Hexagons</a:t>
            </a:r>
            <a:endParaRPr lang="en-US" altLang="en-US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5802539"/>
            <a:ext cx="856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altLang="en-US" sz="2000" dirty="0"/>
              <a:t>Figure 12-4: Hexagons approximate a circle without leaving gaps, so are used to symbolize market areas in central place theory. </a:t>
            </a:r>
          </a:p>
        </p:txBody>
      </p:sp>
      <p:pic>
        <p:nvPicPr>
          <p:cNvPr id="3" name="Picture 2" descr="TCL_12e_Figure_12_04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8"/>
          <a:stretch/>
        </p:blipFill>
        <p:spPr>
          <a:xfrm>
            <a:off x="327892" y="1822406"/>
            <a:ext cx="8534400" cy="21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2362</TotalTime>
  <Words>1433</Words>
  <Application>Microsoft Office PowerPoint</Application>
  <PresentationFormat>On-screen Show (4:3)</PresentationFormat>
  <Paragraphs>212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MS PGothic</vt:lpstr>
      <vt:lpstr>MS PGothic</vt:lpstr>
      <vt:lpstr>Arial</vt:lpstr>
      <vt:lpstr>Calibri</vt:lpstr>
      <vt:lpstr>Geneva</vt:lpstr>
      <vt:lpstr>Times</vt:lpstr>
      <vt:lpstr>Times New Roman</vt:lpstr>
      <vt:lpstr>HA5Lect_template</vt:lpstr>
      <vt:lpstr>1_HA5Lect_template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nflohr</cp:lastModifiedBy>
  <cp:revision>346</cp:revision>
  <dcterms:created xsi:type="dcterms:W3CDTF">2016-05-22T06:40:43Z</dcterms:created>
  <dcterms:modified xsi:type="dcterms:W3CDTF">2019-08-21T12:01:46Z</dcterms:modified>
</cp:coreProperties>
</file>