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92"/>
  </p:notesMasterIdLst>
  <p:sldIdLst>
    <p:sldId id="259" r:id="rId3"/>
    <p:sldId id="261" r:id="rId4"/>
    <p:sldId id="308" r:id="rId5"/>
    <p:sldId id="302" r:id="rId6"/>
    <p:sldId id="310" r:id="rId7"/>
    <p:sldId id="356" r:id="rId8"/>
    <p:sldId id="357" r:id="rId9"/>
    <p:sldId id="304" r:id="rId10"/>
    <p:sldId id="305" r:id="rId11"/>
    <p:sldId id="306" r:id="rId12"/>
    <p:sldId id="267" r:id="rId13"/>
    <p:sldId id="268" r:id="rId14"/>
    <p:sldId id="355" r:id="rId15"/>
    <p:sldId id="295" r:id="rId16"/>
    <p:sldId id="311" r:id="rId17"/>
    <p:sldId id="270" r:id="rId18"/>
    <p:sldId id="273" r:id="rId19"/>
    <p:sldId id="271" r:id="rId20"/>
    <p:sldId id="272" r:id="rId21"/>
    <p:sldId id="312" r:id="rId22"/>
    <p:sldId id="307" r:id="rId23"/>
    <p:sldId id="314" r:id="rId24"/>
    <p:sldId id="359" r:id="rId25"/>
    <p:sldId id="360" r:id="rId26"/>
    <p:sldId id="361" r:id="rId27"/>
    <p:sldId id="274" r:id="rId28"/>
    <p:sldId id="358" r:id="rId29"/>
    <p:sldId id="315" r:id="rId30"/>
    <p:sldId id="316" r:id="rId31"/>
    <p:sldId id="277" r:id="rId32"/>
    <p:sldId id="276" r:id="rId33"/>
    <p:sldId id="317" r:id="rId34"/>
    <p:sldId id="318" r:id="rId35"/>
    <p:sldId id="320" r:id="rId36"/>
    <p:sldId id="362" r:id="rId37"/>
    <p:sldId id="363" r:id="rId38"/>
    <p:sldId id="321" r:id="rId39"/>
    <p:sldId id="384" r:id="rId40"/>
    <p:sldId id="329" r:id="rId41"/>
    <p:sldId id="322" r:id="rId42"/>
    <p:sldId id="323" r:id="rId43"/>
    <p:sldId id="364" r:id="rId44"/>
    <p:sldId id="324" r:id="rId45"/>
    <p:sldId id="325" r:id="rId46"/>
    <p:sldId id="326" r:id="rId47"/>
    <p:sldId id="313" r:id="rId48"/>
    <p:sldId id="327" r:id="rId49"/>
    <p:sldId id="334" r:id="rId50"/>
    <p:sldId id="328" r:id="rId51"/>
    <p:sldId id="330" r:id="rId52"/>
    <p:sldId id="365" r:id="rId53"/>
    <p:sldId id="332" r:id="rId54"/>
    <p:sldId id="333" r:id="rId55"/>
    <p:sldId id="335" r:id="rId56"/>
    <p:sldId id="336" r:id="rId57"/>
    <p:sldId id="337" r:id="rId58"/>
    <p:sldId id="338" r:id="rId59"/>
    <p:sldId id="345" r:id="rId60"/>
    <p:sldId id="339" r:id="rId61"/>
    <p:sldId id="344" r:id="rId62"/>
    <p:sldId id="347" r:id="rId63"/>
    <p:sldId id="366" r:id="rId64"/>
    <p:sldId id="342" r:id="rId65"/>
    <p:sldId id="348" r:id="rId66"/>
    <p:sldId id="346" r:id="rId67"/>
    <p:sldId id="340" r:id="rId68"/>
    <p:sldId id="367" r:id="rId69"/>
    <p:sldId id="368" r:id="rId70"/>
    <p:sldId id="350" r:id="rId71"/>
    <p:sldId id="351" r:id="rId72"/>
    <p:sldId id="352" r:id="rId73"/>
    <p:sldId id="369" r:id="rId74"/>
    <p:sldId id="370" r:id="rId75"/>
    <p:sldId id="371" r:id="rId76"/>
    <p:sldId id="372" r:id="rId77"/>
    <p:sldId id="373" r:id="rId78"/>
    <p:sldId id="374" r:id="rId79"/>
    <p:sldId id="341" r:id="rId80"/>
    <p:sldId id="343" r:id="rId81"/>
    <p:sldId id="375" r:id="rId82"/>
    <p:sldId id="376" r:id="rId83"/>
    <p:sldId id="377" r:id="rId84"/>
    <p:sldId id="378" r:id="rId85"/>
    <p:sldId id="379" r:id="rId86"/>
    <p:sldId id="380" r:id="rId87"/>
    <p:sldId id="353" r:id="rId88"/>
    <p:sldId id="382" r:id="rId89"/>
    <p:sldId id="383" r:id="rId90"/>
    <p:sldId id="354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565">
          <p15:clr>
            <a:srgbClr val="A4A3A4"/>
          </p15:clr>
        </p15:guide>
        <p15:guide id="4" orient="horz" pos="2104">
          <p15:clr>
            <a:srgbClr val="A4A3A4"/>
          </p15:clr>
        </p15:guide>
        <p15:guide id="5" orient="horz" pos="1165">
          <p15:clr>
            <a:srgbClr val="A4A3A4"/>
          </p15:clr>
        </p15:guide>
        <p15:guide id="6" orient="horz" pos="1666">
          <p15:clr>
            <a:srgbClr val="A4A3A4"/>
          </p15:clr>
        </p15:guide>
        <p15:guide id="7" pos="995">
          <p15:clr>
            <a:srgbClr val="A4A3A4"/>
          </p15:clr>
        </p15:guide>
        <p15:guide id="8" pos="2889">
          <p15:clr>
            <a:srgbClr val="A4A3A4"/>
          </p15:clr>
        </p15:guide>
        <p15:guide id="9" pos="7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6" autoAdjust="0"/>
    <p:restoredTop sz="92511" autoAdjust="0"/>
  </p:normalViewPr>
  <p:slideViewPr>
    <p:cSldViewPr snapToGrid="0" showGuides="1">
      <p:cViewPr varScale="1">
        <p:scale>
          <a:sx n="69" d="100"/>
          <a:sy n="69" d="100"/>
        </p:scale>
        <p:origin x="1488" y="66"/>
      </p:cViewPr>
      <p:guideLst>
        <p:guide orient="horz" pos="2160"/>
        <p:guide pos="2880"/>
        <p:guide orient="horz" pos="565"/>
        <p:guide orient="horz" pos="2104"/>
        <p:guide orient="horz" pos="1165"/>
        <p:guide orient="horz" pos="1666"/>
        <p:guide pos="995"/>
        <p:guide pos="2889"/>
        <p:guide pos="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55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96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60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 smtClean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 smtClean="0"/>
              <a:t>Overpopulation</a:t>
            </a:r>
            <a:r>
              <a:rPr lang="en-US" altLang="en-US" sz="2600" dirty="0" smtClean="0"/>
              <a:t> is best defined as</a:t>
            </a:r>
            <a:br>
              <a:rPr lang="en-US" altLang="en-US" sz="2600" dirty="0" smtClean="0"/>
            </a:br>
            <a:endParaRPr lang="en-US" altLang="en-US" sz="2600" dirty="0" smtClean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 smtClean="0"/>
              <a:t>a higher </a:t>
            </a:r>
            <a:r>
              <a:rPr lang="en-US" altLang="en-US" sz="2200" dirty="0" smtClean="0"/>
              <a:t>number of people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br>
              <a:rPr lang="en-US" altLang="en-US" sz="2200" dirty="0" smtClean="0"/>
            </a:br>
            <a:r>
              <a:rPr lang="en-US" altLang="en-US" sz="2200" dirty="0" smtClean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more people crowded together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r>
              <a:rPr lang="en-US" sz="2200" dirty="0" smtClean="0"/>
              <a:t>in </a:t>
            </a:r>
            <a:br>
              <a:rPr lang="en-US" sz="2200" dirty="0" smtClean="0"/>
            </a:br>
            <a:r>
              <a:rPr lang="en-US" altLang="en-US" sz="2200" dirty="0" smtClean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too many people for the environment’s carrying </a:t>
            </a:r>
            <a:br>
              <a:rPr lang="en-US" altLang="en-US" sz="2200" dirty="0" smtClean="0"/>
            </a:br>
            <a:r>
              <a:rPr lang="en-US" altLang="en-US" sz="2200" dirty="0" smtClean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faster growth rates than </a:t>
            </a:r>
            <a:r>
              <a:rPr lang="en-US" sz="2200" dirty="0" smtClean="0"/>
              <a:t>those </a:t>
            </a:r>
            <a:r>
              <a:rPr lang="en-US" altLang="en-US" sz="2200" dirty="0" smtClean="0"/>
              <a:t>seen in the 1990s.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Chapter </a:t>
            </a:r>
            <a:r>
              <a:rPr lang="en-US" altLang="en-US" sz="3400" b="1" kern="0" dirty="0" smtClean="0">
                <a:solidFill>
                  <a:srgbClr val="000000"/>
                </a:solidFill>
                <a:latin typeface="+mj-lt"/>
              </a:rPr>
              <a:t>11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Industry and </a:t>
            </a:r>
            <a:br>
              <a:rPr lang="en-US" altLang="en-US" sz="3400" b="1" kern="0" dirty="0">
                <a:solidFill>
                  <a:srgbClr val="000000"/>
                </a:solidFill>
                <a:latin typeface="+mj-lt"/>
              </a:rPr>
            </a:b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Energy</a:t>
            </a: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r>
              <a:rPr lang="en-US" altLang="en-US" sz="1800" dirty="0">
                <a:solidFill>
                  <a:srgbClr val="0D0D0D"/>
                </a:solidFill>
              </a:rPr>
              <a:t/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</a:t>
            </a:r>
            <a:r>
              <a:rPr lang="en-US" sz="1800" dirty="0" smtClean="0"/>
              <a:t>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Chapter 11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L_12e_Figure_11_0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1"/>
          <a:stretch/>
        </p:blipFill>
        <p:spPr>
          <a:xfrm>
            <a:off x="419100" y="736600"/>
            <a:ext cx="8534400" cy="48514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1.2 North America’s Industrial Regions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4663" y="5764768"/>
            <a:ext cx="836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it-IT" altLang="en-US" sz="1800" dirty="0"/>
              <a:t>Figure 11</a:t>
            </a:r>
            <a:r>
              <a:rPr lang="it-IT" altLang="en-US" sz="1800" dirty="0" smtClean="0"/>
              <a:t>-6 </a:t>
            </a:r>
            <a:endParaRPr lang="it-IT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94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4663" y="6006068"/>
            <a:ext cx="836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it-IT" altLang="en-US" sz="1800" dirty="0"/>
              <a:t>Figure 11-7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1.2 East Asia’s Industrial Regions</a:t>
            </a:r>
            <a:endParaRPr lang="en-US" altLang="en-US" dirty="0" smtClean="0"/>
          </a:p>
        </p:txBody>
      </p:sp>
      <p:pic>
        <p:nvPicPr>
          <p:cNvPr id="3" name="Picture 2" descr="Ch11_JPEG_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9"/>
          <a:stretch/>
        </p:blipFill>
        <p:spPr>
          <a:xfrm>
            <a:off x="85996" y="1422400"/>
            <a:ext cx="8854804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286985"/>
            <a:ext cx="8229600" cy="4201150"/>
          </a:xfrm>
        </p:spPr>
        <p:txBody>
          <a:bodyPr/>
          <a:lstStyle/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2.1 Situation Factors: Proximity to Inputs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2.2 Situation Factors: Proximity to Markets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2.3 Changing Situation Factors: Steel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2.4 Truck, Train, Ship, or Plane?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2.5 Site Factors in Industry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2.6 Changing Site Factors: Clothing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Key Issue 2: Why Are Situation and Site Factors Important?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2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2.1 Situation and Site Factors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213727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Situation factors: costs of transporting inputs vs. finished goods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location </a:t>
            </a:r>
            <a:r>
              <a:rPr lang="en-US" altLang="en-US" dirty="0"/>
              <a:t>close to inputs or markets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Site factors: labor, capital, and land characteristics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more </a:t>
            </a:r>
            <a:r>
              <a:rPr lang="en-US" altLang="en-US" dirty="0"/>
              <a:t>important than situation factors for some industries</a:t>
            </a:r>
          </a:p>
        </p:txBody>
      </p:sp>
    </p:spTree>
    <p:extLst>
      <p:ext uri="{BB962C8B-B14F-4D97-AF65-F5344CB8AC3E}">
        <p14:creationId xmlns:p14="http://schemas.microsoft.com/office/powerpoint/2010/main" val="17642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0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>
            <a:off x="754063" y="706438"/>
            <a:ext cx="7424737" cy="5060312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1663" y="5881757"/>
            <a:ext cx="8021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1800" dirty="0"/>
              <a:t>Figure 11-9: Important minerals for industry are found in Earth’s crust, but not uniformly.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2.1 Distribution of Minerals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790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12763" y="5647035"/>
            <a:ext cx="82375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11-10: Only a fraction of ore mined is copper. A concentration mill is located close to the mine to increase the value per weight by removing </a:t>
            </a:r>
            <a:r>
              <a:rPr lang="en-US" sz="1800" dirty="0" smtClean="0"/>
              <a:t>       non-copper </a:t>
            </a:r>
            <a:r>
              <a:rPr lang="en-US" sz="1800" dirty="0"/>
              <a:t>rock from the ore.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2.1 Location Close to Inputs: Copper</a:t>
            </a:r>
            <a:endParaRPr lang="en-US" altLang="en-US" dirty="0" smtClean="0"/>
          </a:p>
        </p:txBody>
      </p:sp>
      <p:pic>
        <p:nvPicPr>
          <p:cNvPr id="3" name="Picture 2" descr="TCL_12e_Figure_11_1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605644"/>
            <a:ext cx="7518401" cy="50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1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3"/>
          <a:stretch/>
        </p:blipFill>
        <p:spPr>
          <a:xfrm>
            <a:off x="1592263" y="706438"/>
            <a:ext cx="6405227" cy="520902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840" y="5934670"/>
            <a:ext cx="8964891" cy="92333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1800" kern="1200" dirty="0">
                <a:solidFill>
                  <a:srgbClr val="000000"/>
                </a:solidFill>
                <a:cs typeface="+mn-cs"/>
              </a:rPr>
              <a:t>Figure 11-11: Concentration and smelting are located near mines because they reduce bulk and increase value per weight. Manufacturing in foundries is not bulk reducing.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 smtClean="0">
                <a:solidFill>
                  <a:srgbClr val="FFFFFF"/>
                </a:solidFill>
              </a:rPr>
              <a:t>2.1 Location Close to Inputs: Copper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91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Bulk-gaining industries: gain weight or bulk during production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Location close to markets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single-market </a:t>
            </a:r>
            <a:r>
              <a:rPr lang="en-US" altLang="en-US" dirty="0"/>
              <a:t>manufacturers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perishable </a:t>
            </a:r>
            <a:r>
              <a:rPr lang="en-US" altLang="en-US" dirty="0"/>
              <a:t>products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motor </a:t>
            </a:r>
            <a:r>
              <a:rPr lang="en-US" altLang="en-US" dirty="0"/>
              <a:t>vehicles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2.2 Location Close to Markets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519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1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>
          <a:xfrm>
            <a:off x="1795463" y="1117601"/>
            <a:ext cx="5422900" cy="4638978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8663" y="5844874"/>
            <a:ext cx="80740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1800" dirty="0"/>
              <a:t>Figure 11-12: Beer production is a bulk-gaining industry, so bottling </a:t>
            </a:r>
            <a:r>
              <a:rPr lang="en-US" altLang="en-US" sz="1800" dirty="0" smtClean="0"/>
              <a:t>takes place </a:t>
            </a:r>
            <a:r>
              <a:rPr lang="en-US" altLang="en-US" sz="1800" dirty="0"/>
              <a:t>near large population clusters.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-785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Bulk-gaining Industry: Beverage Production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10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L_12e_Figure_11_1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>
          <a:xfrm>
            <a:off x="2799761" y="2519508"/>
            <a:ext cx="6180727" cy="3182338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275" y="5857575"/>
            <a:ext cx="8229600" cy="646331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Figures 11-13 &amp; 11-14: Vehicles are mostly produced (right) in </a:t>
            </a:r>
            <a:r>
              <a:rPr lang="en-US" sz="1800" dirty="0" smtClean="0"/>
              <a:t>areas where </a:t>
            </a:r>
            <a:r>
              <a:rPr lang="en-US" sz="1800" dirty="0"/>
              <a:t>they </a:t>
            </a:r>
            <a:r>
              <a:rPr lang="en-US" sz="1800" dirty="0" smtClean="0"/>
              <a:t>are sold </a:t>
            </a:r>
            <a:r>
              <a:rPr lang="en-US" sz="1800" dirty="0"/>
              <a:t>(top left), representing a bulk-gaining industry.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2.2 Motor Vehicle Production and Sales</a:t>
            </a:r>
            <a:endParaRPr lang="en-US" altLang="en-US" dirty="0" smtClean="0"/>
          </a:p>
        </p:txBody>
      </p:sp>
      <p:pic>
        <p:nvPicPr>
          <p:cNvPr id="3" name="Picture 2" descr="TCL_12e_Figure_11_13_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"/>
          <a:stretch/>
        </p:blipFill>
        <p:spPr>
          <a:xfrm>
            <a:off x="310190" y="706438"/>
            <a:ext cx="2969798" cy="30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73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Is Industry Distributed?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Are Situation and Site Factors Important?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 Industries Face Resource Challenges?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Are Industries Changing Locations?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Industry and Energy: Key Issues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11_JPEG_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1"/>
          <a:stretch/>
        </p:blipFill>
        <p:spPr>
          <a:xfrm>
            <a:off x="824476" y="1220260"/>
            <a:ext cx="7495048" cy="4338651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5710535"/>
            <a:ext cx="8496300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11-15: Cars sold in North America may not be assembled in North America, and those assembled in North America use different proportions of North American parts.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2.2 Motor </a:t>
            </a:r>
            <a:r>
              <a:rPr lang="en-US" altLang="en-US" kern="0" dirty="0" smtClean="0">
                <a:solidFill>
                  <a:srgbClr val="FFFFFF"/>
                </a:solidFill>
              </a:rPr>
              <a:t>Vehicle Production </a:t>
            </a:r>
            <a:r>
              <a:rPr lang="en-US" altLang="en-US" kern="0" dirty="0">
                <a:solidFill>
                  <a:srgbClr val="FFFFFF"/>
                </a:solidFill>
              </a:rPr>
              <a:t>in North America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30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708430"/>
            <a:ext cx="8229600" cy="400109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Steel mills in </a:t>
            </a:r>
            <a:r>
              <a:rPr lang="en-US" altLang="en-US" dirty="0" smtClean="0"/>
              <a:t>the United States </a:t>
            </a:r>
            <a:r>
              <a:rPr lang="en-US" altLang="en-US" dirty="0"/>
              <a:t>changed location based on changing sources of raw </a:t>
            </a:r>
            <a:r>
              <a:rPr lang="en-US" altLang="en-US" dirty="0" smtClean="0"/>
              <a:t>materials.</a:t>
            </a:r>
            <a:endParaRPr lang="en-US" altLang="en-US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Steel </a:t>
            </a:r>
            <a:r>
              <a:rPr lang="en-US" altLang="en-US" dirty="0" err="1"/>
              <a:t>minimills</a:t>
            </a:r>
            <a:r>
              <a:rPr lang="en-US" altLang="en-US" dirty="0"/>
              <a:t> now based on proximity to sources of recycled metal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Worldwide, production has shifted to developing countries, especially </a:t>
            </a:r>
            <a:r>
              <a:rPr lang="en-US" altLang="en-US" dirty="0" smtClean="0"/>
              <a:t>China.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2.3 Changing Situation Factors: Steel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135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11_JPEG_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"/>
          <a:stretch/>
        </p:blipFill>
        <p:spPr>
          <a:xfrm>
            <a:off x="703263" y="838200"/>
            <a:ext cx="8135937" cy="4867034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19475"/>
            <a:ext cx="8229600" cy="860725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11-16: Integrated steel mills are clustered near the southern Great Lakes. Historically, steel mills were located near inputs to minimize transportation costs of raw materials.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 smtClean="0"/>
              <a:t>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2.3 Changing Situation Factors: Steel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8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19475"/>
            <a:ext cx="8229600" cy="118494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11-17: Steel </a:t>
            </a:r>
            <a:r>
              <a:rPr lang="en-US" sz="1800" dirty="0" err="1"/>
              <a:t>minimills</a:t>
            </a:r>
            <a:r>
              <a:rPr lang="en-US" sz="1800" dirty="0"/>
              <a:t> are located closer to markets, which also serve as a source of scrap metal.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 smtClean="0"/>
              <a:t>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2.3 Changing Situation Factors: Steel</a:t>
            </a:r>
            <a:endParaRPr lang="en-US" altLang="en-US" dirty="0" smtClean="0"/>
          </a:p>
        </p:txBody>
      </p:sp>
      <p:pic>
        <p:nvPicPr>
          <p:cNvPr id="4" name="Picture 3" descr="TCL_12e_Figure_11_1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9"/>
          <a:stretch/>
        </p:blipFill>
        <p:spPr>
          <a:xfrm>
            <a:off x="703263" y="947738"/>
            <a:ext cx="7584747" cy="48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5790887"/>
            <a:ext cx="9042400" cy="411962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Figure 11-18: In 1980, world steel production </a:t>
            </a:r>
            <a:r>
              <a:rPr lang="en-US" sz="1800" dirty="0" smtClean="0"/>
              <a:t>was </a:t>
            </a:r>
            <a:r>
              <a:rPr lang="en-US" sz="1800" dirty="0"/>
              <a:t>concentrated in developed countries.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 smtClean="0"/>
              <a:t>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2.3 Changing Situation Factors: Steel</a:t>
            </a:r>
            <a:endParaRPr lang="en-US" altLang="en-US" dirty="0" smtClean="0"/>
          </a:p>
        </p:txBody>
      </p:sp>
      <p:pic>
        <p:nvPicPr>
          <p:cNvPr id="3" name="Picture 2" descr="TCL_12e_Figure_11_1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2"/>
          <a:stretch/>
        </p:blipFill>
        <p:spPr>
          <a:xfrm>
            <a:off x="228935" y="1381380"/>
            <a:ext cx="8597565" cy="378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5778500"/>
            <a:ext cx="9042400" cy="754053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Figure 11-19: By 2013, world steel production had shifted to developing countries.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 smtClean="0"/>
              <a:t>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2.3 Changing Situation Factors: Steel</a:t>
            </a:r>
            <a:endParaRPr lang="en-US" altLang="en-US" dirty="0" smtClean="0"/>
          </a:p>
        </p:txBody>
      </p:sp>
      <p:pic>
        <p:nvPicPr>
          <p:cNvPr id="2" name="Picture 1" descr="TCL_12e_Figure_11_1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4"/>
          <a:stretch/>
        </p:blipFill>
        <p:spPr>
          <a:xfrm>
            <a:off x="236040" y="1273273"/>
            <a:ext cx="890796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708430"/>
            <a:ext cx="8229600" cy="4693593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Trucks used for short-distance delivery (faster loading)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Trains more efficient for longer distances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Ships most cost efficient for very long distances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Airplanes used for speed with high-value, </a:t>
            </a:r>
            <a:r>
              <a:rPr lang="en-US" altLang="en-US" sz="2800" dirty="0" smtClean="0"/>
              <a:t>     low-bulk </a:t>
            </a:r>
            <a:r>
              <a:rPr lang="en-US" altLang="en-US" sz="2800" dirty="0"/>
              <a:t>items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Some industries located at break-of-bulk points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Others located for just-in-time </a:t>
            </a:r>
            <a:r>
              <a:rPr lang="en-US" altLang="en-US" sz="2800" dirty="0" smtClean="0"/>
              <a:t>delivery</a:t>
            </a:r>
            <a:endParaRPr lang="en-US" alt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Truck, Train, Ship, or Plane?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8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6124275"/>
            <a:ext cx="822960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11-20: Truck freight movements are concentrated in the eastern U.S.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2.4 U.S. Truck Freight Corridors</a:t>
            </a:r>
            <a:endParaRPr lang="en-US" altLang="en-US" dirty="0" smtClean="0"/>
          </a:p>
        </p:txBody>
      </p:sp>
      <p:pic>
        <p:nvPicPr>
          <p:cNvPr id="3" name="Picture 2" descr="TCL_12e_Figure_11_2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/>
        </p:blipFill>
        <p:spPr>
          <a:xfrm>
            <a:off x="738188" y="947738"/>
            <a:ext cx="7569200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5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L_12e_Figure_11_2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"/>
          <a:stretch/>
        </p:blipFill>
        <p:spPr>
          <a:xfrm>
            <a:off x="966788" y="947738"/>
            <a:ext cx="7150100" cy="4936974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46083"/>
            <a:ext cx="914400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11-21: Most rail freight movements are between the </a:t>
            </a:r>
            <a:r>
              <a:rPr lang="en-US" sz="2000" dirty="0" smtClean="0"/>
              <a:t>East </a:t>
            </a:r>
            <a:r>
              <a:rPr lang="en-US" sz="2000" dirty="0"/>
              <a:t>and </a:t>
            </a:r>
            <a:r>
              <a:rPr lang="en-US" sz="2000" dirty="0" smtClean="0"/>
              <a:t>West</a:t>
            </a:r>
            <a:r>
              <a:rPr lang="en-US" sz="2000" dirty="0"/>
              <a:t>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2.4 U.S. Train Freight Corridors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66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8376" y="5844875"/>
            <a:ext cx="7361853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11-22: Shipping occurs between North America, Europe, and industrial centers in Asia.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2.4 World Shipping Routes</a:t>
            </a:r>
            <a:endParaRPr lang="en-US" altLang="en-US" dirty="0" smtClean="0"/>
          </a:p>
        </p:txBody>
      </p:sp>
      <p:pic>
        <p:nvPicPr>
          <p:cNvPr id="3" name="Picture 2" descr="TCL_12e_Figure_11_2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5"/>
          <a:stretch/>
        </p:blipFill>
        <p:spPr>
          <a:xfrm>
            <a:off x="304800" y="1130300"/>
            <a:ext cx="85344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87959"/>
            <a:ext cx="856297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1.1 Introducing Industry and Energy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1.2 Industrial Regions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9427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Key Issue </a:t>
            </a:r>
            <a:r>
              <a:rPr lang="en-US" dirty="0" smtClean="0"/>
              <a:t>1: </a:t>
            </a:r>
            <a:r>
              <a:rPr lang="en-US" dirty="0"/>
              <a:t>Where </a:t>
            </a:r>
            <a:r>
              <a:rPr lang="en-US" dirty="0" smtClean="0"/>
              <a:t>Is Industry Distributed?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46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Labor: price and skill level especially important for labor-intensive industries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Capital: ability to borrow varies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Land: price, access</a:t>
            </a:r>
          </a:p>
          <a:p>
            <a:endParaRPr lang="en-US" sz="2800" dirty="0"/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sz="2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2.5 Site Factors in Industry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8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2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>
          <a:xfrm>
            <a:off x="241300" y="947738"/>
            <a:ext cx="8534400" cy="49149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2.5 Site Factors: Labor</a:t>
            </a:r>
            <a:endParaRPr lang="en-US" alt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03263" y="5943600"/>
            <a:ext cx="76041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it-IT" sz="1800" dirty="0"/>
              <a:t>Figure </a:t>
            </a:r>
            <a:r>
              <a:rPr lang="it-IT" sz="1800" dirty="0" smtClean="0"/>
              <a:t>11-23</a:t>
            </a:r>
            <a:r>
              <a:rPr lang="en-US" sz="1800" dirty="0" smtClean="0"/>
              <a:t>: Average hourly manufacturing wages in 14 of the 15 largest industrial countries.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66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4111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2.5 Site Factors: Land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08000" y="5610745"/>
            <a:ext cx="8229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 smtClean="0"/>
              <a:t>Figure 11-26: This Honda assembly plant in </a:t>
            </a:r>
            <a:r>
              <a:rPr lang="en-US" sz="1800" dirty="0" err="1" smtClean="0"/>
              <a:t>Swindon</a:t>
            </a:r>
            <a:r>
              <a:rPr lang="en-US" sz="1800" dirty="0" smtClean="0"/>
              <a:t>, U.K., is one story and located outside of the city.</a:t>
            </a:r>
            <a:endParaRPr lang="en-US" sz="1800" dirty="0"/>
          </a:p>
        </p:txBody>
      </p:sp>
      <p:pic>
        <p:nvPicPr>
          <p:cNvPr id="4" name="Picture 3" descr="TCL_12e_Figure_11_2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838200"/>
            <a:ext cx="8534400" cy="48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Spinning yarn is labor-intensive, so increasingly done in developing countries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Weaving yarn into fabric also labor-intensive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Majority of assembly in developing countries, but developed countries play larger role </a:t>
            </a:r>
          </a:p>
          <a:p>
            <a:pPr marL="466725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600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2.6 Changing Site Factors: Clothing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47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5003634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 smtClean="0"/>
              <a:t>Figure 11-27: Close to one-half of all cotton yarn is spun in China and India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2.6 Cotton Spinning</a:t>
            </a:r>
            <a:endParaRPr lang="en-US" altLang="en-US" dirty="0" smtClean="0"/>
          </a:p>
        </p:txBody>
      </p:sp>
      <p:pic>
        <p:nvPicPr>
          <p:cNvPr id="4" name="Picture 3" descr="TCL_12e_Figure_11_2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4"/>
          <a:stretch/>
        </p:blipFill>
        <p:spPr>
          <a:xfrm>
            <a:off x="304800" y="1701800"/>
            <a:ext cx="85344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5033483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 smtClean="0"/>
              <a:t>Figure 11-28: Ninety percent of all cotton is woven in China and India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2.6 Cotton Weaving</a:t>
            </a:r>
            <a:endParaRPr lang="en-US" altLang="en-US" dirty="0" smtClean="0"/>
          </a:p>
        </p:txBody>
      </p:sp>
      <p:pic>
        <p:nvPicPr>
          <p:cNvPr id="2" name="Picture 1" descr="TCL_12e_Figure_11_2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>
          <a:xfrm>
            <a:off x="342900" y="2019300"/>
            <a:ext cx="85344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31800" y="5935183"/>
            <a:ext cx="7988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it-IT" sz="1800" dirty="0"/>
              <a:t>Figure 11-29: </a:t>
            </a:r>
            <a:r>
              <a:rPr lang="en-US" sz="1800" dirty="0" smtClean="0"/>
              <a:t>Proximity to markets is an important consideration for some clothing assembly.</a:t>
            </a:r>
            <a:endParaRPr lang="en-US" sz="18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2.6 Women’s Blouse Production (Assembly)</a:t>
            </a:r>
            <a:endParaRPr lang="en-US" altLang="en-US" dirty="0" smtClean="0"/>
          </a:p>
        </p:txBody>
      </p:sp>
      <p:pic>
        <p:nvPicPr>
          <p:cNvPr id="4" name="Picture 3" descr="TCL_12e_Figure_11_2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/>
        </p:blipFill>
        <p:spPr>
          <a:xfrm>
            <a:off x="304800" y="1143000"/>
            <a:ext cx="85344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Key Issue 3: Why Do Industries Face Resource Challenges?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/>
              <a:t>3.1 Energy Supply 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/>
              <a:t>3.2 Demand for Energy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/>
              <a:t>3.3 Fossil Fuel Reserves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/>
              <a:t>3.4 Petroleum Futures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/>
              <a:t>3.5 Nuclear Energy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/>
              <a:t>3.6 Energy </a:t>
            </a:r>
            <a:r>
              <a:rPr lang="en-US" altLang="en-US" sz="3100" dirty="0" smtClean="0"/>
              <a:t>Alternatives</a:t>
            </a:r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3719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Key Issue 3: Why Do Industries Face Resource Challenges?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/>
              <a:t>3.7 Solar Energy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/>
              <a:t>3.8 Air </a:t>
            </a:r>
            <a:r>
              <a:rPr lang="en-US" altLang="en-US" sz="3100" dirty="0" smtClean="0"/>
              <a:t>Pollution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 smtClean="0"/>
              <a:t>3.9 Water Pollution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100" dirty="0" smtClean="0"/>
              <a:t>3.10 Solid Waste Pollution</a:t>
            </a:r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32295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Energy Supply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Fossil fuel resources are not uniformly distributed.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Demand and supply not always spatially </a:t>
            </a:r>
            <a:r>
              <a:rPr lang="en-US" altLang="en-US" dirty="0" smtClean="0"/>
              <a:t>matched</a:t>
            </a:r>
            <a:endParaRPr lang="en-US" altLang="en-US" dirty="0"/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70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1.1 Introducing Industry and Energy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580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Industrial Revolution led to innovations in</a:t>
            </a:r>
          </a:p>
          <a:p>
            <a:pPr lvl="1"/>
            <a:r>
              <a:rPr lang="en-US" altLang="en-US" dirty="0" smtClean="0"/>
              <a:t>iron</a:t>
            </a:r>
            <a:endParaRPr lang="en-US" altLang="en-US" dirty="0"/>
          </a:p>
          <a:p>
            <a:pPr lvl="1"/>
            <a:r>
              <a:rPr lang="en-US" altLang="en-US" dirty="0" smtClean="0"/>
              <a:t>transportation</a:t>
            </a:r>
            <a:endParaRPr lang="en-US" altLang="en-US" dirty="0"/>
          </a:p>
          <a:p>
            <a:pPr lvl="1"/>
            <a:r>
              <a:rPr lang="en-US" altLang="en-US" dirty="0" smtClean="0"/>
              <a:t>textiles</a:t>
            </a:r>
            <a:endParaRPr lang="en-US" altLang="en-US" dirty="0"/>
          </a:p>
          <a:p>
            <a:pPr lvl="1"/>
            <a:r>
              <a:rPr lang="en-US" altLang="en-US" dirty="0" smtClean="0"/>
              <a:t>chemicals</a:t>
            </a:r>
            <a:endParaRPr lang="en-US" altLang="en-US" dirty="0"/>
          </a:p>
          <a:p>
            <a:pPr lvl="1"/>
            <a:r>
              <a:rPr lang="en-US" altLang="en-US" dirty="0" smtClean="0"/>
              <a:t>food </a:t>
            </a:r>
            <a:r>
              <a:rPr lang="en-US" altLang="en-US" dirty="0"/>
              <a:t>processing</a:t>
            </a:r>
          </a:p>
          <a:p>
            <a:r>
              <a:rPr lang="en-US" altLang="en-US" dirty="0"/>
              <a:t>Fossil fuels have become primary source </a:t>
            </a:r>
            <a:r>
              <a:rPr lang="en-US" altLang="en-US" dirty="0" smtClean="0"/>
              <a:t>  of </a:t>
            </a:r>
            <a:r>
              <a:rPr lang="en-US" altLang="en-US" dirty="0"/>
              <a:t>energy</a:t>
            </a:r>
          </a:p>
          <a:p>
            <a:pPr lvl="1"/>
            <a:r>
              <a:rPr lang="en-US" altLang="en-US" dirty="0" smtClean="0"/>
              <a:t>coal</a:t>
            </a:r>
            <a:endParaRPr lang="en-US" altLang="en-US" dirty="0"/>
          </a:p>
          <a:p>
            <a:pPr lvl="1"/>
            <a:r>
              <a:rPr lang="en-US" altLang="en-US" dirty="0" smtClean="0"/>
              <a:t>petroleum</a:t>
            </a:r>
          </a:p>
          <a:p>
            <a:pPr lvl="1"/>
            <a:r>
              <a:rPr lang="en-US" altLang="en-US" dirty="0" smtClean="0"/>
              <a:t>natural gas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844875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11-31: The United States and China lead in coal production.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3.1 Coal Production</a:t>
            </a:r>
            <a:endParaRPr lang="en-US" altLang="en-US" dirty="0" smtClean="0"/>
          </a:p>
        </p:txBody>
      </p:sp>
      <p:pic>
        <p:nvPicPr>
          <p:cNvPr id="3" name="Picture 2" descr="TCL_12e_Figure_11_3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>
          <a:xfrm>
            <a:off x="304800" y="1143000"/>
            <a:ext cx="85344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338554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600" dirty="0"/>
              <a:t>Figure 11-32: Russia, Saudi Arabia, and the United States are leading petroleum producers.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3.1 Petroleum Production</a:t>
            </a:r>
            <a:endParaRPr lang="en-US" altLang="en-US" dirty="0" smtClean="0"/>
          </a:p>
        </p:txBody>
      </p:sp>
      <p:pic>
        <p:nvPicPr>
          <p:cNvPr id="4" name="Picture 3" descr="TCL_12e_Figure_11_3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304800" y="1143000"/>
            <a:ext cx="8534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338554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600" dirty="0"/>
              <a:t>Figure 11-33: The United States and Russia are the leading producers of natural gas.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3.1 Natural Gas Production</a:t>
            </a:r>
            <a:endParaRPr lang="en-US" altLang="en-US" dirty="0" smtClean="0"/>
          </a:p>
        </p:txBody>
      </p:sp>
      <p:pic>
        <p:nvPicPr>
          <p:cNvPr id="2" name="Picture 1" descr="TCL_12e_Figure_11_3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"/>
          <a:stretch/>
        </p:blipFill>
        <p:spPr>
          <a:xfrm>
            <a:off x="304800" y="1143000"/>
            <a:ext cx="85344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" y="5901319"/>
            <a:ext cx="905510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11-34: Fossil fuels make up about 90 percent of energy use in the United </a:t>
            </a:r>
            <a:r>
              <a:rPr lang="en-US" sz="1800" dirty="0" smtClean="0"/>
              <a:t>States. </a:t>
            </a:r>
            <a:endParaRPr lang="en-US" alt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3.1 U.S. Energy Supply</a:t>
            </a:r>
            <a:endParaRPr lang="en-US" altLang="en-US" dirty="0" smtClean="0"/>
          </a:p>
        </p:txBody>
      </p:sp>
      <p:pic>
        <p:nvPicPr>
          <p:cNvPr id="3" name="Picture 2" descr="TCL_12e_Figure_11_3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"/>
          <a:stretch/>
        </p:blipFill>
        <p:spPr>
          <a:xfrm>
            <a:off x="304800" y="965200"/>
            <a:ext cx="853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L_12e_Figure_11_3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6"/>
          <a:stretch/>
        </p:blipFill>
        <p:spPr>
          <a:xfrm>
            <a:off x="661988" y="749300"/>
            <a:ext cx="7645400" cy="5131065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17267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11-35: Developing countries consume less fossil fuels than their population would predict, but demand is growing.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3.2 World Energy Demand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93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897635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</a:t>
            </a:r>
            <a:r>
              <a:rPr lang="en-US" sz="1800" dirty="0" smtClean="0"/>
              <a:t>36: </a:t>
            </a:r>
            <a:r>
              <a:rPr lang="en-US" sz="1800" dirty="0"/>
              <a:t>The developed world consumes the most energy resources on a per capita basis.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3.2 World Energy Use Per Capita</a:t>
            </a:r>
            <a:endParaRPr lang="en-US" altLang="en-US" dirty="0" smtClean="0"/>
          </a:p>
        </p:txBody>
      </p:sp>
      <p:pic>
        <p:nvPicPr>
          <p:cNvPr id="6" name="Picture 5" descr="TCL_12e_Figure_11_3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9"/>
          <a:stretch/>
        </p:blipFill>
        <p:spPr>
          <a:xfrm>
            <a:off x="304800" y="1143000"/>
            <a:ext cx="8534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Future Energy Demand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914017"/>
            <a:ext cx="822960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it-IT" sz="1800" dirty="0"/>
              <a:t>Figure 11-37: </a:t>
            </a:r>
            <a:r>
              <a:rPr lang="en-US" sz="1800" dirty="0" smtClean="0"/>
              <a:t>The developing world is projected to increase its energy demand faster than the developed world.</a:t>
            </a:r>
            <a:endParaRPr lang="en-US" sz="1800" dirty="0"/>
          </a:p>
        </p:txBody>
      </p:sp>
      <p:pic>
        <p:nvPicPr>
          <p:cNvPr id="4" name="Picture 3" descr="TCL_12e_Figure_11_3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"/>
          <a:stretch/>
        </p:blipFill>
        <p:spPr>
          <a:xfrm>
            <a:off x="304800" y="800100"/>
            <a:ext cx="85344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71047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11-38: The United States has faced difficulty meeting its demand for petroleum with domestic production, relying instead on imports.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3.2 U.S. Petroleum Supply and Demand</a:t>
            </a:r>
            <a:endParaRPr lang="en-US" altLang="en-US" dirty="0" smtClean="0"/>
          </a:p>
        </p:txBody>
      </p:sp>
      <p:pic>
        <p:nvPicPr>
          <p:cNvPr id="3" name="Picture 2" descr="TCL_12e_Figure_11_3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"/>
          <a:stretch/>
        </p:blipFill>
        <p:spPr>
          <a:xfrm>
            <a:off x="266700" y="1066800"/>
            <a:ext cx="85344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3.3 Fossil Fuel Reserves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Proven reserves: already discovered</a:t>
            </a:r>
          </a:p>
          <a:p>
            <a:r>
              <a:rPr lang="en-US" altLang="en-US" dirty="0"/>
              <a:t>Potential reserves: thought to exist</a:t>
            </a:r>
          </a:p>
          <a:p>
            <a:r>
              <a:rPr lang="en-US" altLang="en-US" dirty="0"/>
              <a:t>Unconventional resources: not thought a resource until price and technology allow</a:t>
            </a:r>
          </a:p>
          <a:p>
            <a:pPr lvl="1"/>
            <a:r>
              <a:rPr lang="en-US" altLang="en-US" dirty="0" smtClean="0"/>
              <a:t>oil </a:t>
            </a:r>
            <a:r>
              <a:rPr lang="en-US" altLang="en-US" dirty="0"/>
              <a:t>sands</a:t>
            </a:r>
          </a:p>
          <a:p>
            <a:pPr lvl="1"/>
            <a:r>
              <a:rPr lang="en-US" altLang="en-US" dirty="0" smtClean="0"/>
              <a:t>hydraulic </a:t>
            </a:r>
            <a:r>
              <a:rPr lang="en-US" altLang="en-US" dirty="0"/>
              <a:t>fracturing</a:t>
            </a:r>
          </a:p>
        </p:txBody>
      </p:sp>
    </p:spTree>
    <p:extLst>
      <p:ext uri="{BB962C8B-B14F-4D97-AF65-F5344CB8AC3E}">
        <p14:creationId xmlns:p14="http://schemas.microsoft.com/office/powerpoint/2010/main" val="34051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40a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817563" y="960438"/>
            <a:ext cx="7183437" cy="4927923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7543" y="6017574"/>
            <a:ext cx="6008914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it-IT" sz="1800" dirty="0"/>
              <a:t>Figure 11-40(a): </a:t>
            </a:r>
            <a:r>
              <a:rPr lang="en-US" sz="1800" dirty="0" smtClean="0"/>
              <a:t>Proven reserves of coal are largest in the United States, Russia, and China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3.3 Proven Reserves: Coal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58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CL_12e_Figure_11_0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668339"/>
            <a:ext cx="6896100" cy="5226259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1.1 James Watt’s Steam Engine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1800" dirty="0"/>
              <a:t>Figure 11-1: Watt’s engine was effective at transforming heat energy </a:t>
            </a:r>
            <a:r>
              <a:rPr lang="en-US" sz="1800" dirty="0" smtClean="0"/>
              <a:t>into mechanical </a:t>
            </a:r>
            <a:r>
              <a:rPr lang="en-US" sz="1800" dirty="0"/>
              <a:t>power. </a:t>
            </a:r>
          </a:p>
        </p:txBody>
      </p:sp>
    </p:spTree>
    <p:extLst>
      <p:ext uri="{BB962C8B-B14F-4D97-AF65-F5344CB8AC3E}">
        <p14:creationId xmlns:p14="http://schemas.microsoft.com/office/powerpoint/2010/main" val="56955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" y="5848475"/>
            <a:ext cx="905510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11-40(b): Proven reserves of natural gas are largest in Russia, Iran, and Qatar.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3.3 Proven Reserves: Natural Gas</a:t>
            </a:r>
            <a:endParaRPr lang="en-US" altLang="en-US" dirty="0" smtClean="0"/>
          </a:p>
        </p:txBody>
      </p:sp>
      <p:pic>
        <p:nvPicPr>
          <p:cNvPr id="3" name="Picture 2" descr="TCL_12e_Figure_11_40b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"/>
          <a:stretch/>
        </p:blipFill>
        <p:spPr>
          <a:xfrm>
            <a:off x="1177925" y="973138"/>
            <a:ext cx="6908800" cy="47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1762" y="5848475"/>
            <a:ext cx="7714701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11-40(c): Proven reserves of petroleum are largest in Venezuela, Saudi Arabia, Iran, and Iraq.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3.3 Proven Reserves: Petroleum</a:t>
            </a:r>
            <a:endParaRPr lang="en-US" altLang="en-US" dirty="0" smtClean="0"/>
          </a:p>
        </p:txBody>
      </p:sp>
      <p:pic>
        <p:nvPicPr>
          <p:cNvPr id="2" name="Picture 1" descr="TCL_12e_Figure_11_40c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"/>
          <a:stretch/>
        </p:blipFill>
        <p:spPr>
          <a:xfrm>
            <a:off x="703263" y="890058"/>
            <a:ext cx="7823200" cy="47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938" y="5939027"/>
            <a:ext cx="8446417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11-41: Growth in petroleum production is forecast from potential reserves.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3.3 Petroleum Production Outlook</a:t>
            </a:r>
            <a:endParaRPr lang="en-US" altLang="en-US" dirty="0" smtClean="0"/>
          </a:p>
        </p:txBody>
      </p:sp>
      <p:pic>
        <p:nvPicPr>
          <p:cNvPr id="3" name="Picture 2" descr="TCL_12e_Figure_11_4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"/>
          <a:stretch/>
        </p:blipFill>
        <p:spPr>
          <a:xfrm>
            <a:off x="508000" y="947738"/>
            <a:ext cx="7975600" cy="494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11-42: Natural gas production has increased through the development of fracking technology.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3.3 Natural Gas Fields in the </a:t>
            </a:r>
            <a:r>
              <a:rPr lang="en-US" altLang="en-US" kern="0" dirty="0" smtClean="0">
                <a:solidFill>
                  <a:srgbClr val="FFFFFF"/>
                </a:solidFill>
              </a:rPr>
              <a:t>United States</a:t>
            </a:r>
            <a:endParaRPr lang="en-US" altLang="en-US" dirty="0" smtClean="0"/>
          </a:p>
        </p:txBody>
      </p:sp>
      <p:pic>
        <p:nvPicPr>
          <p:cNvPr id="3" name="Picture 2" descr="TCL_12e_Figure_11_4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5"/>
          <a:stretch/>
        </p:blipFill>
        <p:spPr>
          <a:xfrm>
            <a:off x="703263" y="896938"/>
            <a:ext cx="778256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11-44: The largest flows of petroleum internationally are out of Southwest Asia and into other parts of Asia and into Europe.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3.4 Petroleum Trade</a:t>
            </a:r>
            <a:endParaRPr lang="en-US" altLang="en-US" dirty="0" smtClean="0"/>
          </a:p>
        </p:txBody>
      </p:sp>
      <p:pic>
        <p:nvPicPr>
          <p:cNvPr id="4" name="Picture 3" descr="TCL_12e_Figure_11_4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/>
        </p:blipFill>
        <p:spPr>
          <a:xfrm>
            <a:off x="304800" y="1117600"/>
            <a:ext cx="85344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11-45: The United States has become more reliant on imported petroleum (b) than in the 1970s (a).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U.S. Petroleum Sources</a:t>
            </a:r>
            <a:endParaRPr lang="en-US" altLang="en-US" dirty="0" smtClean="0"/>
          </a:p>
        </p:txBody>
      </p:sp>
      <p:pic>
        <p:nvPicPr>
          <p:cNvPr id="3" name="Picture 2" descr="TCL_12e_Figure_11_4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>
          <a:xfrm>
            <a:off x="304800" y="1511300"/>
            <a:ext cx="8534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11-</a:t>
            </a:r>
            <a:r>
              <a:rPr lang="en-US" sz="2000" dirty="0" smtClean="0"/>
              <a:t>46: </a:t>
            </a:r>
            <a:r>
              <a:rPr lang="en-US" sz="2000" dirty="0"/>
              <a:t>Oil prices reflect demand and international events; declining demand due to conservation has reduced the price of oil.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Petroleum Prices</a:t>
            </a:r>
            <a:endParaRPr lang="en-US" altLang="en-US" dirty="0" smtClean="0"/>
          </a:p>
        </p:txBody>
      </p:sp>
      <p:pic>
        <p:nvPicPr>
          <p:cNvPr id="4" name="Picture 3" descr="TCL_12e_Figure_11_4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5"/>
          <a:stretch/>
        </p:blipFill>
        <p:spPr>
          <a:xfrm>
            <a:off x="304800" y="1651000"/>
            <a:ext cx="85344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411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3.5 Nuclear Energy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689365"/>
            <a:ext cx="8229600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Concerns over nuclear power including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Potential accidents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Safe disposal of nuclear waste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Bomb material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Limited reserves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High cost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63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57762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11-47: Europe, Japan, and the United States account for the majority of the world’s nuclear power.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3.5 Nuclear Energy</a:t>
            </a:r>
            <a:endParaRPr lang="en-US" altLang="en-US" dirty="0" smtClean="0"/>
          </a:p>
        </p:txBody>
      </p:sp>
      <p:pic>
        <p:nvPicPr>
          <p:cNvPr id="3" name="Picture 2" descr="TCL_12e_Figure_11_4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0"/>
          <a:stretch/>
        </p:blipFill>
        <p:spPr>
          <a:xfrm>
            <a:off x="304800" y="1549400"/>
            <a:ext cx="85344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9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3.6 Energy Alternatives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Hydroelectric power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Biomass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Wind power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Geothermal energy</a:t>
            </a:r>
          </a:p>
        </p:txBody>
      </p:sp>
    </p:spTree>
    <p:extLst>
      <p:ext uri="{BB962C8B-B14F-4D97-AF65-F5344CB8AC3E}">
        <p14:creationId xmlns:p14="http://schemas.microsoft.com/office/powerpoint/2010/main" val="42302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11_JPEG_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2108200" y="706438"/>
            <a:ext cx="5080000" cy="5162101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Diffusion of the Industrial Revolution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1800" dirty="0"/>
              <a:t>Figure 11-2: The development of railways traces the diffusion of the Industrial Revolution across Europe. </a:t>
            </a:r>
          </a:p>
        </p:txBody>
      </p:sp>
    </p:spTree>
    <p:extLst>
      <p:ext uri="{BB962C8B-B14F-4D97-AF65-F5344CB8AC3E}">
        <p14:creationId xmlns:p14="http://schemas.microsoft.com/office/powerpoint/2010/main" val="37668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 smtClean="0"/>
              <a:t>Figures 11-50 and 11-51: The production of hydroelectric power depends in part on the availability of acceptable sites.</a:t>
            </a:r>
            <a:endParaRPr 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3.6 Energy Alternatives: Hydroelectric</a:t>
            </a:r>
            <a:endParaRPr lang="en-US" altLang="en-US" dirty="0" smtClean="0"/>
          </a:p>
        </p:txBody>
      </p:sp>
      <p:pic>
        <p:nvPicPr>
          <p:cNvPr id="4" name="Picture 3" descr="TCL_12e_Figure_11_5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>
          <a:xfrm>
            <a:off x="1152525" y="896938"/>
            <a:ext cx="7475537" cy="3259423"/>
          </a:xfrm>
          <a:prstGeom prst="rect">
            <a:avLst/>
          </a:prstGeom>
        </p:spPr>
      </p:pic>
      <p:pic>
        <p:nvPicPr>
          <p:cNvPr id="3" name="Picture 2" descr="TCL_12e_Figure_11_50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535052"/>
            <a:ext cx="3686559" cy="24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5901319"/>
            <a:ext cx="894080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11-52: Wind power potential is high in the Rocky Mountains and Great Plains.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3.6 Energy Alternatives: Wind</a:t>
            </a:r>
            <a:endParaRPr lang="en-US" altLang="en-US" dirty="0" smtClean="0"/>
          </a:p>
        </p:txBody>
      </p:sp>
      <p:pic>
        <p:nvPicPr>
          <p:cNvPr id="4" name="Picture 3" descr="TCL_12e_Figure_11_5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"/>
          <a:stretch/>
        </p:blipFill>
        <p:spPr>
          <a:xfrm>
            <a:off x="381000" y="1536700"/>
            <a:ext cx="85344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L_12e_Figure_11_5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"/>
          <a:stretch/>
        </p:blipFill>
        <p:spPr>
          <a:xfrm>
            <a:off x="1579563" y="746821"/>
            <a:ext cx="5604512" cy="5126078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6014443"/>
            <a:ext cx="894080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11-54: Geothermal energy requires appropriate geologic conditions.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3.6 Energy Alternatives: Geothermal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12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3.7 Solar Energy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1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Passive solar: using Sun energy for heating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Active solar: converting Sun energy to electricity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Solar power can charge electric cars, electrify remote villages</a:t>
            </a:r>
          </a:p>
          <a:p>
            <a:pPr marL="457188" lvl="1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55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5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723900"/>
            <a:ext cx="3886200" cy="5493582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180719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11-56: Solar energy heats water on this rooftop in Jerusalem.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3.7 Solar Energy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62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3.8 Air Pollution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Global scale: climate change, </a:t>
            </a:r>
            <a:r>
              <a:rPr lang="en-US" altLang="en-US" dirty="0" smtClean="0"/>
              <a:t>             ozone </a:t>
            </a:r>
            <a:r>
              <a:rPr lang="en-US" altLang="en-US" dirty="0"/>
              <a:t>damage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Regional scale: acid deposition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Local scale: urban air pollution</a:t>
            </a:r>
          </a:p>
        </p:txBody>
      </p:sp>
    </p:spTree>
    <p:extLst>
      <p:ext uri="{BB962C8B-B14F-4D97-AF65-F5344CB8AC3E}">
        <p14:creationId xmlns:p14="http://schemas.microsoft.com/office/powerpoint/2010/main" val="13724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11-57: Human-caused increases of carbon dioxide have increased global temperatures.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3.8 Air Pollution: Climate Change</a:t>
            </a:r>
            <a:endParaRPr lang="en-US" altLang="en-US" dirty="0" smtClean="0"/>
          </a:p>
        </p:txBody>
      </p:sp>
      <p:pic>
        <p:nvPicPr>
          <p:cNvPr id="3" name="Picture 2" descr="TCL_12e_Figure_11_5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2"/>
          <a:stretch/>
        </p:blipFill>
        <p:spPr>
          <a:xfrm>
            <a:off x="304800" y="1003300"/>
            <a:ext cx="8534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11-59: Acid deposition was increasing in the United States until the 1990s.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3.8 Air Pollution: Acid Deposition</a:t>
            </a:r>
            <a:endParaRPr lang="en-US" altLang="en-US" dirty="0" smtClean="0"/>
          </a:p>
        </p:txBody>
      </p:sp>
      <p:pic>
        <p:nvPicPr>
          <p:cNvPr id="2" name="Picture 1" descr="TCL_12e_Figure_11_5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"/>
          <a:stretch/>
        </p:blipFill>
        <p:spPr>
          <a:xfrm>
            <a:off x="304800" y="1917700"/>
            <a:ext cx="85344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" y="4021719"/>
            <a:ext cx="535940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Figures 11-60 </a:t>
            </a:r>
            <a:r>
              <a:rPr lang="en-US" sz="1800" dirty="0" smtClean="0"/>
              <a:t>and </a:t>
            </a:r>
            <a:r>
              <a:rPr lang="en-US" sz="1800" dirty="0"/>
              <a:t>11-61: Urban air pollution </a:t>
            </a:r>
            <a:r>
              <a:rPr lang="en-US" sz="1800" dirty="0" smtClean="0"/>
              <a:t>is</a:t>
            </a:r>
            <a:br>
              <a:rPr lang="en-US" sz="1800" dirty="0" smtClean="0"/>
            </a:br>
            <a:r>
              <a:rPr lang="en-US" sz="1800" dirty="0" smtClean="0"/>
              <a:t>worst </a:t>
            </a:r>
            <a:r>
              <a:rPr lang="en-US" sz="1800" dirty="0"/>
              <a:t>in South Asia, like in Delhi, India (right).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3.8 Urban Air Pollution</a:t>
            </a:r>
            <a:endParaRPr lang="en-US" altLang="en-US" dirty="0" smtClean="0"/>
          </a:p>
        </p:txBody>
      </p:sp>
      <p:pic>
        <p:nvPicPr>
          <p:cNvPr id="4" name="Picture 3" descr="TCL_12e_Figure_11_6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>
          <a:xfrm>
            <a:off x="444499" y="896938"/>
            <a:ext cx="6888579" cy="3116262"/>
          </a:xfrm>
          <a:prstGeom prst="rect">
            <a:avLst/>
          </a:prstGeom>
        </p:spPr>
      </p:pic>
      <p:pic>
        <p:nvPicPr>
          <p:cNvPr id="5" name="Picture 4" descr="TCL_12e_Figure_11_61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4127500"/>
            <a:ext cx="3695700" cy="25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3.9 Water Pollution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4" y="708430"/>
            <a:ext cx="8664909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Water </a:t>
            </a:r>
            <a:r>
              <a:rPr lang="en-US" altLang="en-US" dirty="0" smtClean="0"/>
              <a:t>uses</a:t>
            </a:r>
            <a:endParaRPr lang="en-US" altLang="en-US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err="1"/>
              <a:t>Nonconsumptive</a:t>
            </a:r>
            <a:r>
              <a:rPr lang="en-US" altLang="en-US" dirty="0"/>
              <a:t>: returned as liquid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Consumptive: evaporates, e.g</a:t>
            </a:r>
            <a:r>
              <a:rPr lang="en-US" altLang="en-US" dirty="0" smtClean="0"/>
              <a:t>., </a:t>
            </a:r>
            <a:r>
              <a:rPr lang="en-US" altLang="en-US" dirty="0"/>
              <a:t>agriculture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Polluted </a:t>
            </a:r>
            <a:r>
              <a:rPr lang="en-US" altLang="en-US" dirty="0" smtClean="0"/>
              <a:t>water</a:t>
            </a:r>
            <a:endParaRPr lang="en-US" altLang="en-US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Point source: from specific location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Nonpoint source: from diffuse area</a:t>
            </a:r>
          </a:p>
        </p:txBody>
      </p:sp>
    </p:spTree>
    <p:extLst>
      <p:ext uri="{BB962C8B-B14F-4D97-AF65-F5344CB8AC3E}">
        <p14:creationId xmlns:p14="http://schemas.microsoft.com/office/powerpoint/2010/main" val="9528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CL_12e_Figure_11_0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"/>
          <a:stretch/>
        </p:blipFill>
        <p:spPr>
          <a:xfrm>
            <a:off x="1554163" y="706438"/>
            <a:ext cx="5844226" cy="51308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1.1 Energy Consumption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1800" dirty="0"/>
              <a:t>Figure 11-3: Petroleum, coal, and natural gas (fossil fuels) are together the largest sources of energy in the world. </a:t>
            </a:r>
          </a:p>
        </p:txBody>
      </p:sp>
    </p:spTree>
    <p:extLst>
      <p:ext uri="{BB962C8B-B14F-4D97-AF65-F5344CB8AC3E}">
        <p14:creationId xmlns:p14="http://schemas.microsoft.com/office/powerpoint/2010/main" val="5186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75919"/>
            <a:ext cx="914400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11-62: </a:t>
            </a:r>
            <a:r>
              <a:rPr lang="en-US" sz="1800" dirty="0" smtClean="0"/>
              <a:t>water </a:t>
            </a:r>
            <a:r>
              <a:rPr lang="en-US" sz="1800" dirty="0"/>
              <a:t>withdrawal by </a:t>
            </a:r>
            <a:r>
              <a:rPr lang="en-US" sz="1800" dirty="0" smtClean="0"/>
              <a:t>use</a:t>
            </a:r>
            <a:endParaRPr 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3.9 Water Use</a:t>
            </a:r>
            <a:endParaRPr lang="en-US" altLang="en-US" dirty="0" smtClean="0"/>
          </a:p>
        </p:txBody>
      </p:sp>
      <p:pic>
        <p:nvPicPr>
          <p:cNvPr id="3" name="Picture 2" descr="TCL_12e_Figure_11_6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>
          <a:xfrm>
            <a:off x="1905000" y="954420"/>
            <a:ext cx="6146800" cy="47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11-63: </a:t>
            </a:r>
            <a:r>
              <a:rPr lang="en-US" sz="1800" dirty="0" smtClean="0"/>
              <a:t>per </a:t>
            </a:r>
            <a:r>
              <a:rPr lang="en-US" sz="1800" dirty="0"/>
              <a:t>capita water withdrawal for world </a:t>
            </a:r>
            <a:r>
              <a:rPr lang="en-US" sz="1800" dirty="0" smtClean="0"/>
              <a:t>regions</a:t>
            </a:r>
            <a:endParaRPr 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3.9 Per Capita Water Use by World Region</a:t>
            </a:r>
            <a:endParaRPr lang="en-US" altLang="en-US" dirty="0" smtClean="0"/>
          </a:p>
        </p:txBody>
      </p:sp>
      <p:pic>
        <p:nvPicPr>
          <p:cNvPr id="3" name="Picture 2" descr="TCL_12e_Figure_11_6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"/>
          <a:stretch/>
        </p:blipFill>
        <p:spPr>
          <a:xfrm>
            <a:off x="127000" y="1752600"/>
            <a:ext cx="85344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L_12e_Figure_11_6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835819"/>
            <a:ext cx="6774866" cy="5008562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11-65: A factory in </a:t>
            </a:r>
            <a:r>
              <a:rPr lang="en-US" sz="1800" dirty="0" err="1"/>
              <a:t>Wolfen</a:t>
            </a:r>
            <a:r>
              <a:rPr lang="en-US" sz="1800" dirty="0"/>
              <a:t>, Germany discharges water. Water pollution from a single factory is point-source pollution.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3.9 Point Source Pollution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93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6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99" y="850899"/>
            <a:ext cx="7581901" cy="5117783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648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11-66: Pollution entering water from informal housing </a:t>
            </a:r>
            <a:r>
              <a:rPr lang="en-US" sz="1800"/>
              <a:t>in 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Delhi</a:t>
            </a:r>
            <a:r>
              <a:rPr lang="en-US" sz="1800" dirty="0"/>
              <a:t>, India represents a nonpoint source.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3.9 Nonpoint Source Pollution</a:t>
            </a:r>
          </a:p>
        </p:txBody>
      </p:sp>
    </p:spTree>
    <p:extLst>
      <p:ext uri="{BB962C8B-B14F-4D97-AF65-F5344CB8AC3E}">
        <p14:creationId xmlns:p14="http://schemas.microsoft.com/office/powerpoint/2010/main" val="6317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648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11-67: Landfills store solid waste disposed of by Americans. Recycling has decreased the per capita contribution to landfills.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3.10 Solid Waste: Sanitary Landfills</a:t>
            </a:r>
            <a:endParaRPr lang="en-US" altLang="en-US" dirty="0" smtClean="0"/>
          </a:p>
        </p:txBody>
      </p:sp>
      <p:pic>
        <p:nvPicPr>
          <p:cNvPr id="2" name="Picture 1" descr="TCL_12e_Figure_11_6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6"/>
          <a:stretch/>
        </p:blipFill>
        <p:spPr>
          <a:xfrm>
            <a:off x="246062" y="937036"/>
            <a:ext cx="8658761" cy="480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6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"/>
          <a:stretch/>
        </p:blipFill>
        <p:spPr>
          <a:xfrm>
            <a:off x="304800" y="896938"/>
            <a:ext cx="8534400" cy="51562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156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11-69: Industrial sites release toxic chemicals as hazardous waste. The largest emitters are mines in the </a:t>
            </a:r>
            <a:r>
              <a:rPr lang="en-US" sz="1800" dirty="0" smtClean="0"/>
              <a:t>West</a:t>
            </a:r>
            <a:r>
              <a:rPr lang="en-US" sz="1800" dirty="0"/>
              <a:t>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3.10 Solid Waste: Hazardous Waste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99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4: Why Are Industries Changing Locations?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4.1 Emerging Industrial Regions</a:t>
            </a:r>
          </a:p>
          <a:p>
            <a:pPr marL="690563" indent="-690563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4.2 Industrial Change in </a:t>
            </a:r>
            <a:r>
              <a:rPr lang="en-US" altLang="en-US" dirty="0" smtClean="0"/>
              <a:t>Developed Countries</a:t>
            </a:r>
            <a:endParaRPr lang="en-US" altLang="en-US" dirty="0"/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4.3 Skilled or Unskilled Labor?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4.4 Recycling and Remanufacturing</a:t>
            </a:r>
          </a:p>
        </p:txBody>
      </p:sp>
    </p:spTree>
    <p:extLst>
      <p:ext uri="{BB962C8B-B14F-4D97-AF65-F5344CB8AC3E}">
        <p14:creationId xmlns:p14="http://schemas.microsoft.com/office/powerpoint/2010/main" val="31108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411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Emerging Industrial Regions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689366"/>
            <a:ext cx="82296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New international division of labor: </a:t>
            </a:r>
            <a:r>
              <a:rPr lang="en-US" altLang="en-US" dirty="0" smtClean="0"/>
              <a:t>      low-paid</a:t>
            </a:r>
            <a:r>
              <a:rPr lang="en-US" altLang="en-US" dirty="0"/>
              <a:t>, low-skill jobs moved to developing countries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Mexico: North American Free Trade Agreement (NAFTA) created         industrial growth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Brazil, Russia, India, China (BRIC): projected industrial growth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39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808183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11-70: Manufacturing represents a declining share of GNI in developed countries; it has been fairly constant in developing countries since 1980.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Manufacturing as Percentage of GNI</a:t>
            </a:r>
            <a:endParaRPr lang="en-US" altLang="en-US" dirty="0" smtClean="0"/>
          </a:p>
        </p:txBody>
      </p:sp>
      <p:pic>
        <p:nvPicPr>
          <p:cNvPr id="3" name="Picture 2" descr="TCL_12e_Figure_11_7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"/>
          <a:stretch/>
        </p:blipFill>
        <p:spPr>
          <a:xfrm>
            <a:off x="203200" y="1196975"/>
            <a:ext cx="853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127095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11-72: The North American Free Trade Agreement began in 1994.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Vehicle Production in Mexico</a:t>
            </a:r>
            <a:endParaRPr lang="en-US" altLang="en-US" dirty="0" smtClean="0"/>
          </a:p>
        </p:txBody>
      </p:sp>
      <p:pic>
        <p:nvPicPr>
          <p:cNvPr id="3" name="Picture 2" descr="TCL_12e_Figure_11_7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3"/>
          <a:stretch/>
        </p:blipFill>
        <p:spPr>
          <a:xfrm>
            <a:off x="304800" y="774700"/>
            <a:ext cx="85344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1.2 Industrial Regions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98473" y="5827939"/>
            <a:ext cx="8228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1800" dirty="0"/>
              <a:t>Figure 11-4: Industry is concentrated in Europe, North America, and East Asia. </a:t>
            </a:r>
          </a:p>
        </p:txBody>
      </p:sp>
      <p:pic>
        <p:nvPicPr>
          <p:cNvPr id="3" name="Picture 2" descr="TCL_12e_Figure_11_0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2"/>
          <a:stretch/>
        </p:blipFill>
        <p:spPr>
          <a:xfrm>
            <a:off x="406400" y="1143000"/>
            <a:ext cx="85344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731" y="6127095"/>
            <a:ext cx="7511142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11-73: Mexican industries have increased vehicle exports to the </a:t>
            </a:r>
            <a:r>
              <a:rPr lang="en-US" sz="1800" dirty="0" smtClean="0"/>
              <a:t>United States since </a:t>
            </a:r>
            <a:r>
              <a:rPr lang="en-US" sz="1800" dirty="0"/>
              <a:t>NAFTA.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U.S</a:t>
            </a:r>
            <a:r>
              <a:rPr lang="en-US" altLang="en-US" dirty="0" smtClean="0"/>
              <a:t>.–Mexico </a:t>
            </a:r>
            <a:r>
              <a:rPr lang="en-US" altLang="en-US" dirty="0"/>
              <a:t>Vehicle Trade</a:t>
            </a:r>
            <a:endParaRPr lang="en-US" altLang="en-US" dirty="0" smtClean="0"/>
          </a:p>
        </p:txBody>
      </p:sp>
      <p:pic>
        <p:nvPicPr>
          <p:cNvPr id="2" name="Picture 1" descr="TCL_12e_Figure_11_7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"/>
          <a:stretch/>
        </p:blipFill>
        <p:spPr>
          <a:xfrm>
            <a:off x="304800" y="965200"/>
            <a:ext cx="85344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7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>
          <a:xfrm>
            <a:off x="703263" y="727471"/>
            <a:ext cx="7361368" cy="5225257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9086" y="6127095"/>
            <a:ext cx="7669763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11-74: India is expected to match the GDP of the </a:t>
            </a:r>
            <a:r>
              <a:rPr lang="en-US" sz="1800" dirty="0" smtClean="0"/>
              <a:t>United States by </a:t>
            </a:r>
            <a:r>
              <a:rPr lang="en-US" sz="1800" dirty="0"/>
              <a:t>the 2050s; China is expected to exceed it in the 2020s.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BRIC Countries, </a:t>
            </a:r>
            <a:r>
              <a:rPr lang="en-US" altLang="en-US" dirty="0" smtClean="0"/>
              <a:t>U.S., </a:t>
            </a:r>
            <a:r>
              <a:rPr lang="en-US" altLang="en-US" dirty="0"/>
              <a:t>and Mexico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12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127095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11-75: Industry in the </a:t>
            </a:r>
            <a:r>
              <a:rPr lang="en-US" sz="1800" dirty="0" smtClean="0"/>
              <a:t>United States </a:t>
            </a:r>
            <a:r>
              <a:rPr lang="en-US" sz="1800" dirty="0"/>
              <a:t>has shifted to the South, in part because of </a:t>
            </a:r>
            <a:r>
              <a:rPr lang="en-US" sz="1800" dirty="0" smtClean="0"/>
              <a:t> right-to-work </a:t>
            </a:r>
            <a:r>
              <a:rPr lang="en-US" sz="1800" dirty="0"/>
              <a:t>laws in southern states.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Industrial Change: United States</a:t>
            </a:r>
            <a:endParaRPr lang="en-US" altLang="en-US" dirty="0" smtClean="0"/>
          </a:p>
        </p:txBody>
      </p:sp>
      <p:pic>
        <p:nvPicPr>
          <p:cNvPr id="2" name="Picture 1" descr="TCL_12e_Figure_11_7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9"/>
          <a:stretch/>
        </p:blipFill>
        <p:spPr>
          <a:xfrm>
            <a:off x="304800" y="1638300"/>
            <a:ext cx="85344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530195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11-76: Motor vehicle production has shifted to Mexico and the U.S. South.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Industrial Change: North America</a:t>
            </a:r>
            <a:endParaRPr lang="en-US" altLang="en-US" dirty="0" smtClean="0"/>
          </a:p>
        </p:txBody>
      </p:sp>
      <p:pic>
        <p:nvPicPr>
          <p:cNvPr id="3" name="Picture 2" descr="TCL_12e_Figure_11_7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>
          <a:xfrm>
            <a:off x="304800" y="1511300"/>
            <a:ext cx="8534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530195"/>
            <a:ext cx="8587670" cy="369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Figure 11-77: Motor vehicle production has shifted to Eastern Europe.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7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Industrial Change: Europe</a:t>
            </a:r>
            <a:endParaRPr lang="en-US" altLang="en-US" dirty="0" smtClean="0"/>
          </a:p>
        </p:txBody>
      </p:sp>
      <p:pic>
        <p:nvPicPr>
          <p:cNvPr id="3" name="Picture 2" descr="TCL_12e_Figure_11_7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>
          <a:xfrm>
            <a:off x="304800" y="1511300"/>
            <a:ext cx="8534400" cy="3657600"/>
          </a:xfrm>
          <a:prstGeom prst="rect">
            <a:avLst/>
          </a:prstGeom>
        </p:spPr>
      </p:pic>
      <p:pic>
        <p:nvPicPr>
          <p:cNvPr id="2" name="Picture 1" descr="TCL_12e_Figure_11_77_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2"/>
          <a:stretch/>
        </p:blipFill>
        <p:spPr>
          <a:xfrm>
            <a:off x="304800" y="1524000"/>
            <a:ext cx="85344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411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Skilled or Unskilled Labor?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93461" y="680035"/>
            <a:ext cx="8229600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Skilled labor has some advantages over cheaper, less skilled labor.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Lean production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teams </a:t>
            </a:r>
            <a:r>
              <a:rPr lang="en-US" altLang="en-US" dirty="0"/>
              <a:t>with flexible tasks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problem </a:t>
            </a:r>
            <a:r>
              <a:rPr lang="en-US" altLang="en-US" dirty="0"/>
              <a:t>solving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leveling</a:t>
            </a:r>
            <a:r>
              <a:rPr lang="en-US" altLang="en-US" dirty="0"/>
              <a:t>: less hierarchy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productivity </a:t>
            </a:r>
            <a:r>
              <a:rPr lang="en-US" altLang="en-US" dirty="0"/>
              <a:t>from skilled operators</a:t>
            </a:r>
          </a:p>
        </p:txBody>
      </p:sp>
    </p:spTree>
    <p:extLst>
      <p:ext uri="{BB962C8B-B14F-4D97-AF65-F5344CB8AC3E}">
        <p14:creationId xmlns:p14="http://schemas.microsoft.com/office/powerpoint/2010/main" val="13997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11-82: Recycling has increased in the United States, though the total waste per capita has also increased.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Recycling in the United States</a:t>
            </a:r>
            <a:endParaRPr lang="en-US" altLang="en-US" dirty="0" smtClean="0"/>
          </a:p>
        </p:txBody>
      </p:sp>
      <p:pic>
        <p:nvPicPr>
          <p:cNvPr id="2" name="Picture 1" descr="TCL_12e_Figure_11_8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>
          <a:xfrm>
            <a:off x="304800" y="1143000"/>
            <a:ext cx="85344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11-83: </a:t>
            </a:r>
            <a:r>
              <a:rPr lang="en-US" sz="1800" dirty="0" smtClean="0"/>
              <a:t>solid </a:t>
            </a:r>
            <a:r>
              <a:rPr lang="en-US" sz="1800" dirty="0"/>
              <a:t>waste composition before and after </a:t>
            </a:r>
            <a:r>
              <a:rPr lang="en-US" sz="1800" dirty="0" smtClean="0"/>
              <a:t>recycling</a:t>
            </a:r>
            <a:endParaRPr 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Recycling in the United States</a:t>
            </a:r>
            <a:endParaRPr lang="en-US" altLang="en-US" dirty="0" smtClean="0"/>
          </a:p>
        </p:txBody>
      </p:sp>
      <p:pic>
        <p:nvPicPr>
          <p:cNvPr id="3" name="Picture 2" descr="TCL_12e_Figure_11_8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"/>
          <a:stretch/>
        </p:blipFill>
        <p:spPr>
          <a:xfrm>
            <a:off x="2070100" y="791546"/>
            <a:ext cx="4597400" cy="49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11-85: Junked car bodies will be transformed into steel that may be used again in vehicle manufacturing.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Remanufacturing</a:t>
            </a:r>
            <a:endParaRPr lang="en-US" altLang="en-US" dirty="0" smtClean="0"/>
          </a:p>
        </p:txBody>
      </p:sp>
      <p:pic>
        <p:nvPicPr>
          <p:cNvPr id="2" name="Picture 1" descr="TCL_12e_Figure_11_8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0000"/>
            <a:ext cx="8534400" cy="43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6735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Chapter  </a:t>
            </a:r>
            <a:r>
              <a:rPr lang="en-US" altLang="en-US" dirty="0" smtClean="0"/>
              <a:t>End</a:t>
            </a:r>
          </a:p>
        </p:txBody>
      </p:sp>
      <p:pic>
        <p:nvPicPr>
          <p:cNvPr id="2" name="Picture 1" descr="TCL_12e_ChOpener_11_0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066800"/>
            <a:ext cx="85344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1_0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2"/>
          <a:stretch/>
        </p:blipFill>
        <p:spPr>
          <a:xfrm>
            <a:off x="915988" y="714375"/>
            <a:ext cx="7453312" cy="5434706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736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1.2 Europe’s Industrial Regions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6108700"/>
            <a:ext cx="8443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it-IT" altLang="en-US" sz="1800" dirty="0"/>
              <a:t>Figure 11-5 </a:t>
            </a:r>
          </a:p>
        </p:txBody>
      </p:sp>
    </p:spTree>
    <p:extLst>
      <p:ext uri="{BB962C8B-B14F-4D97-AF65-F5344CB8AC3E}">
        <p14:creationId xmlns:p14="http://schemas.microsoft.com/office/powerpoint/2010/main" val="20742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2253</Words>
  <Application>Microsoft Office PowerPoint</Application>
  <PresentationFormat>On-screen Show (4:3)</PresentationFormat>
  <Paragraphs>349</Paragraphs>
  <Slides>89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8" baseType="lpstr">
      <vt:lpstr>MS PGothic</vt:lpstr>
      <vt:lpstr>MS PGothic</vt:lpstr>
      <vt:lpstr>Arial</vt:lpstr>
      <vt:lpstr>Calibri</vt:lpstr>
      <vt:lpstr>Geneva</vt:lpstr>
      <vt:lpstr>Times</vt:lpstr>
      <vt:lpstr>Times New Roman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482</cp:revision>
  <dcterms:created xsi:type="dcterms:W3CDTF">2016-05-22T06:40:43Z</dcterms:created>
  <dcterms:modified xsi:type="dcterms:W3CDTF">2019-08-21T12:02:08Z</dcterms:modified>
</cp:coreProperties>
</file>