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69"/>
  </p:notesMasterIdLst>
  <p:sldIdLst>
    <p:sldId id="259" r:id="rId3"/>
    <p:sldId id="261" r:id="rId4"/>
    <p:sldId id="391" r:id="rId5"/>
    <p:sldId id="302" r:id="rId6"/>
    <p:sldId id="309" r:id="rId7"/>
    <p:sldId id="304" r:id="rId8"/>
    <p:sldId id="306" r:id="rId9"/>
    <p:sldId id="310" r:id="rId10"/>
    <p:sldId id="295" r:id="rId11"/>
    <p:sldId id="311" r:id="rId12"/>
    <p:sldId id="366" r:id="rId13"/>
    <p:sldId id="270" r:id="rId14"/>
    <p:sldId id="271" r:id="rId15"/>
    <p:sldId id="272" r:id="rId16"/>
    <p:sldId id="312" r:id="rId17"/>
    <p:sldId id="367" r:id="rId18"/>
    <p:sldId id="357" r:id="rId19"/>
    <p:sldId id="314" r:id="rId20"/>
    <p:sldId id="315" r:id="rId21"/>
    <p:sldId id="316" r:id="rId22"/>
    <p:sldId id="358" r:id="rId23"/>
    <p:sldId id="368" r:id="rId24"/>
    <p:sldId id="276" r:id="rId25"/>
    <p:sldId id="317" r:id="rId26"/>
    <p:sldId id="319" r:id="rId27"/>
    <p:sldId id="320" r:id="rId28"/>
    <p:sldId id="277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69" r:id="rId37"/>
    <p:sldId id="370" r:id="rId38"/>
    <p:sldId id="330" r:id="rId39"/>
    <p:sldId id="331" r:id="rId40"/>
    <p:sldId id="332" r:id="rId41"/>
    <p:sldId id="335" r:id="rId42"/>
    <p:sldId id="371" r:id="rId43"/>
    <p:sldId id="339" r:id="rId44"/>
    <p:sldId id="333" r:id="rId45"/>
    <p:sldId id="336" r:id="rId46"/>
    <p:sldId id="337" r:id="rId47"/>
    <p:sldId id="344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5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1129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5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650" y="66"/>
      </p:cViewPr>
      <p:guideLst>
        <p:guide orient="horz" pos="2160"/>
        <p:guide pos="2880"/>
        <p:guide orient="horz" pos="445"/>
        <p:guide orient="horz" pos="4024"/>
        <p:guide orient="horz" pos="1129"/>
        <p:guide orient="horz" pos="1746"/>
        <p:guide pos="1003"/>
        <p:guide pos="5545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</a:t>
            </a:r>
            <a:r>
              <a:rPr lang="en-US" altLang="en-US" sz="3400" b="1" kern="0" dirty="0" smtClean="0">
                <a:solidFill>
                  <a:srgbClr val="000000"/>
                </a:solidFill>
                <a:latin typeface="+mj-lt"/>
              </a:rPr>
              <a:t>10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Development</a:t>
            </a: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10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6011850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10-6: Workers contribute more to a nation’s GDP per hour in developed countries than developing countries, representing a higher value added.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Productivity</a:t>
            </a:r>
            <a:endParaRPr lang="en-US" altLang="en-US" dirty="0" smtClean="0"/>
          </a:p>
        </p:txBody>
      </p:sp>
      <p:pic>
        <p:nvPicPr>
          <p:cNvPr id="5122" name="Picture 2" descr="C:\Users\GEX\Desktop\IRDVD NEW\53814 Rubenstein\JPEGs\Ch10_Labeled\TCL_12e_Figure_10_0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"/>
          <a:stretch/>
        </p:blipFill>
        <p:spPr bwMode="auto">
          <a:xfrm>
            <a:off x="304800" y="985838"/>
            <a:ext cx="8534400" cy="438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Access to knowledge in HDI: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Years of school for adults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Expected years schooling for youth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Other measures of access to knowledge: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Pupil/teacher ratio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Literacy rate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Access to Knowledge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655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64345"/>
            <a:ext cx="8443913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10-7: Mean years of schooling is the average number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of </a:t>
            </a:r>
            <a:r>
              <a:rPr lang="en-US" altLang="en-US" sz="2000" dirty="0"/>
              <a:t>years people aged 25 or older have spent in school.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Mean Years of Schooling</a:t>
            </a:r>
            <a:endParaRPr lang="en-US" altLang="en-US" dirty="0" smtClean="0"/>
          </a:p>
        </p:txBody>
      </p:sp>
      <p:pic>
        <p:nvPicPr>
          <p:cNvPr id="6146" name="Picture 2" descr="C:\Users\GEX\Desktop\IRDVD NEW\53814 Rubenstein\JPEGs\Ch10_Labeled\TCL_12e_Figure_10_0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"/>
          <a:stretch/>
        </p:blipFill>
        <p:spPr bwMode="auto">
          <a:xfrm>
            <a:off x="304800" y="1039813"/>
            <a:ext cx="8534400" cy="43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5844874"/>
            <a:ext cx="844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10-8: Expected years of schooling is the average </a:t>
            </a:r>
            <a:r>
              <a:rPr lang="en-US" altLang="en-US" sz="2000" dirty="0" smtClean="0"/>
              <a:t>number </a:t>
            </a:r>
            <a:br>
              <a:rPr lang="en-US" altLang="en-US" sz="2000" dirty="0" smtClean="0"/>
            </a:br>
            <a:r>
              <a:rPr lang="en-US" altLang="en-US" sz="2000" dirty="0" smtClean="0"/>
              <a:t>of </a:t>
            </a:r>
            <a:r>
              <a:rPr lang="en-US" altLang="en-US" sz="2000" dirty="0"/>
              <a:t>years today’s 5-year-olds are expected to be in school.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Expected Years of Schooling</a:t>
            </a:r>
            <a:endParaRPr lang="en-US" altLang="en-US" dirty="0" smtClean="0"/>
          </a:p>
        </p:txBody>
      </p:sp>
      <p:pic>
        <p:nvPicPr>
          <p:cNvPr id="7170" name="Picture 2" descr="C:\Users\GEX\Desktop\IRDVD NEW\53814 Rubenstein\JPEGs\Ch10_Labeled\TCL_12e_Figure_10_0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313530" y="1033390"/>
            <a:ext cx="8534400" cy="440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702371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10-9: The pupil/teacher ratio is another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measure </a:t>
            </a:r>
            <a:r>
              <a:rPr lang="en-US" altLang="en-US" sz="2000" dirty="0"/>
              <a:t>of access to knowledge.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Pupil/Teacher Ratio</a:t>
            </a:r>
            <a:endParaRPr lang="en-US" altLang="en-US" dirty="0" smtClean="0"/>
          </a:p>
        </p:txBody>
      </p:sp>
      <p:pic>
        <p:nvPicPr>
          <p:cNvPr id="8194" name="Picture 2" descr="C:\Users\GEX\Desktop\IRDVD NEW\53814 Rubenstein\JPEGs\Ch10_Labeled\TCL_12e_Figure_10_0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7"/>
          <a:stretch/>
        </p:blipFill>
        <p:spPr bwMode="auto">
          <a:xfrm>
            <a:off x="304800" y="1033509"/>
            <a:ext cx="8534400" cy="44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44875"/>
            <a:ext cx="8785225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10-10: The literacy rate is another measure of access to knowledge.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1.3 Literacy Rate</a:t>
            </a:r>
            <a:endParaRPr lang="en-US" altLang="en-US" dirty="0" smtClean="0"/>
          </a:p>
        </p:txBody>
      </p:sp>
      <p:pic>
        <p:nvPicPr>
          <p:cNvPr id="9218" name="Picture 2" descr="C:\Users\GEX\Desktop\IRDVD NEW\53814 Rubenstein\JPEGs\Ch10_Labeled\TCL_12e_Figure_10_1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2"/>
          <a:stretch/>
        </p:blipFill>
        <p:spPr bwMode="auto">
          <a:xfrm>
            <a:off x="304799" y="1034209"/>
            <a:ext cx="8534401" cy="439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Health in HDI: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Life expectancy at birth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Other measures of wealth: 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Consumer goods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Motor vehicles per 1,000 persons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Literacy rate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Health and Wealth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47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773623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10-11: By world region, life expectancy at birth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ranges </a:t>
            </a:r>
            <a:r>
              <a:rPr lang="en-US" sz="2000" dirty="0"/>
              <a:t>from the mid-50s to early 80s.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Life Expectancy at Birth</a:t>
            </a:r>
            <a:endParaRPr lang="en-US" altLang="en-US" dirty="0" smtClean="0"/>
          </a:p>
        </p:txBody>
      </p:sp>
      <p:pic>
        <p:nvPicPr>
          <p:cNvPr id="10242" name="Picture 2" descr="C:\Users\GEX\Desktop\IRDVD NEW\53814 Rubenstein\JPEGs\Ch10_Labeled\TCL_12e_Figure_10_1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/>
        </p:blipFill>
        <p:spPr bwMode="auto">
          <a:xfrm>
            <a:off x="1303791" y="810367"/>
            <a:ext cx="6536418" cy="47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1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711914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10-12: Motor vehicles are a consumer good that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helps </a:t>
            </a:r>
            <a:r>
              <a:rPr lang="en-US" sz="2000" dirty="0"/>
              <a:t>trade and allows access to jobs.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Motor Vehicles</a:t>
            </a:r>
            <a:endParaRPr lang="en-US" altLang="en-US" dirty="0" smtClean="0"/>
          </a:p>
        </p:txBody>
      </p:sp>
      <p:pic>
        <p:nvPicPr>
          <p:cNvPr id="11266" name="Picture 2" descr="C:\Users\GEX\Desktop\IRDVD NEW\53814 Rubenstein\JPEGs\Ch10_Labeled\TCL_12e_Figure_10_1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"/>
          <a:stretch/>
        </p:blipFill>
        <p:spPr bwMode="auto">
          <a:xfrm>
            <a:off x="304800" y="924186"/>
            <a:ext cx="8534400" cy="44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711432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10-13: Cell phones are a consumer good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that </a:t>
            </a:r>
            <a:r>
              <a:rPr lang="en-US" sz="2000" dirty="0"/>
              <a:t>aids communication.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Cellular Telephones</a:t>
            </a:r>
            <a:endParaRPr lang="en-US" altLang="en-US" dirty="0" smtClean="0"/>
          </a:p>
        </p:txBody>
      </p:sp>
      <p:pic>
        <p:nvPicPr>
          <p:cNvPr id="12290" name="Picture 2" descr="C:\Users\GEX\Desktop\IRDVD NEW\53814 Rubenstein\JPEGs\Ch10_Labeled\TCL_12e_Figure_10_1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"/>
          <a:stretch/>
        </p:blipFill>
        <p:spPr bwMode="auto">
          <a:xfrm>
            <a:off x="304799" y="921806"/>
            <a:ext cx="8534401" cy="43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Does Development Vary Among Countries?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Inequalities in Development Found?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Countries Face Challenges to Development?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Are Countries Making Progress in Development?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Development: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650" y="6094257"/>
            <a:ext cx="8678347" cy="472797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900" dirty="0"/>
              <a:t>Figure 10-14: Access to the Internet allows for greater sharing of information.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1.4 Internet Users</a:t>
            </a:r>
            <a:endParaRPr lang="en-US" altLang="en-US" dirty="0" smtClean="0"/>
          </a:p>
        </p:txBody>
      </p:sp>
      <p:pic>
        <p:nvPicPr>
          <p:cNvPr id="13314" name="Picture 2" descr="C:\Users\GEX\Desktop\IRDVD NEW\53814 Rubenstein\JPEGs\Ch10_Labeled\TCL_12e_Figure_10_1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"/>
          <a:stretch/>
        </p:blipFill>
        <p:spPr bwMode="auto">
          <a:xfrm>
            <a:off x="1244460" y="929493"/>
            <a:ext cx="6702579" cy="49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Where Are Inequalities in Development Found?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2.1 Unequal and Uneven Development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2.2 Gender Inequality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2.3 Gender Empowerment and Employment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2.4 Reproductive Health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2.5 HDI and Gender Inequality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3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Inequality-adjusted HDI accounts for inequality within a country.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Inequality within developed countries: example of Turkey vs. Brazil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Inequality in developed countries: increasing since 1980 in many countries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Unequal and Uneven Development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781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Inequality-adjusted HDI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8775" y="5783756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2000" dirty="0"/>
              <a:t>Figure 10-15: Compare to Figure 10-1; many countries are ranked much lower after considering inequality.</a:t>
            </a:r>
          </a:p>
        </p:txBody>
      </p:sp>
      <p:pic>
        <p:nvPicPr>
          <p:cNvPr id="14338" name="Picture 2" descr="C:\Users\GEX\Desktop\IRDVD NEW\53814 Rubenstein\JPEGs\Ch10_Labeled\TCL_12e_Figure_10_1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0"/>
          <a:stretch/>
        </p:blipFill>
        <p:spPr bwMode="auto">
          <a:xfrm>
            <a:off x="304800" y="1045564"/>
            <a:ext cx="8534400" cy="43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23538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Inequality Among Regions in Turkey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96975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1800" dirty="0"/>
              <a:t>Figure 10-16: Turkey’s wealthiest regions are in the west; the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eastern </a:t>
            </a:r>
            <a:r>
              <a:rPr lang="en-US" sz="1800" dirty="0"/>
              <a:t>area is poorer on average.</a:t>
            </a:r>
          </a:p>
        </p:txBody>
      </p:sp>
      <p:pic>
        <p:nvPicPr>
          <p:cNvPr id="15362" name="Picture 2" descr="C:\Users\GEX\Desktop\IRDVD NEW\53814 Rubenstein\JPEGs\Ch10_Labeled\TCL_12e_Figure_10_1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"/>
          <a:stretch/>
        </p:blipFill>
        <p:spPr bwMode="auto">
          <a:xfrm>
            <a:off x="315913" y="779463"/>
            <a:ext cx="8534400" cy="49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Inequality Among Regions in Brazil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778318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2000" dirty="0"/>
              <a:t>Figure 10-17: Brazil’s wealth is concentrated in the south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east, especially along the coast.</a:t>
            </a:r>
          </a:p>
        </p:txBody>
      </p:sp>
      <p:pic>
        <p:nvPicPr>
          <p:cNvPr id="16386" name="Picture 2" descr="C:\Users\GEX\Desktop\IRDVD NEW\53814 Rubenstein\JPEGs\Ch10_Labeled\TCL_12e_Figure_10_1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 bwMode="auto">
          <a:xfrm>
            <a:off x="2141269" y="801650"/>
            <a:ext cx="4861462" cy="48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5919349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sz="2000" dirty="0"/>
              <a:t>Figure </a:t>
            </a:r>
            <a:r>
              <a:rPr lang="en-US" sz="2000" dirty="0" smtClean="0"/>
              <a:t>10-18: </a:t>
            </a:r>
            <a:r>
              <a:rPr lang="en-US" sz="2000" dirty="0"/>
              <a:t>The share of wealth held by the richest 1% has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increased </a:t>
            </a:r>
            <a:r>
              <a:rPr lang="en-US" sz="2000" dirty="0"/>
              <a:t>in the </a:t>
            </a:r>
            <a:r>
              <a:rPr lang="en-US" sz="2000" dirty="0" smtClean="0"/>
              <a:t>United States </a:t>
            </a:r>
            <a:r>
              <a:rPr lang="en-US" sz="2000" dirty="0"/>
              <a:t>and </a:t>
            </a:r>
            <a:r>
              <a:rPr lang="en-US" sz="2000" dirty="0" smtClean="0"/>
              <a:t>United Kingdom </a:t>
            </a:r>
            <a:r>
              <a:rPr lang="en-US" sz="2000" dirty="0"/>
              <a:t>since about 1980.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26238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Inequality in the </a:t>
            </a:r>
            <a:r>
              <a:rPr lang="en-US" altLang="en-US" dirty="0" smtClean="0"/>
              <a:t>United States </a:t>
            </a:r>
            <a:r>
              <a:rPr lang="en-US" altLang="en-US" dirty="0"/>
              <a:t>and </a:t>
            </a:r>
            <a:r>
              <a:rPr lang="en-US" altLang="en-US" dirty="0" smtClean="0"/>
              <a:t>United Kingdom </a:t>
            </a:r>
          </a:p>
        </p:txBody>
      </p:sp>
      <p:pic>
        <p:nvPicPr>
          <p:cNvPr id="17410" name="Picture 2" descr="C:\Users\GEX\Desktop\IRDVD NEW\53814 Rubenstein\JPEGs\Ch10_Labeled\TCL_12e_Figure_10_18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 bwMode="auto">
          <a:xfrm>
            <a:off x="257175" y="1225550"/>
            <a:ext cx="8534400" cy="439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Gender-related Development Index (GDI): Same measures as HDI but by sex.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Gender Inequality Index (GII) measured through: 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Reproductive health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Female empowerment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Female labor force participation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Gender Inequality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28003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10-19: The GDI is a measure of how unequal women are relative to men on the measures used in the HDI.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Gender-related Development Index</a:t>
            </a:r>
            <a:endParaRPr lang="en-US" altLang="en-US" dirty="0" smtClean="0"/>
          </a:p>
        </p:txBody>
      </p:sp>
      <p:pic>
        <p:nvPicPr>
          <p:cNvPr id="18434" name="Picture 2" descr="C:\Users\GEX\Desktop\IRDVD NEW\53814 Rubenstein\JPEGs\Ch10_Labeled\TCL_12e_Figure_10_1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"/>
          <a:stretch/>
        </p:blipFill>
        <p:spPr bwMode="auto">
          <a:xfrm>
            <a:off x="293688" y="1136748"/>
            <a:ext cx="8534400" cy="43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75688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10-20: The GII is composed of measures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reproductive </a:t>
            </a:r>
            <a:r>
              <a:rPr lang="en-US" sz="2000" dirty="0"/>
              <a:t>health, empowerment, and the labor market.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Larger </a:t>
            </a:r>
            <a:r>
              <a:rPr lang="en-US" sz="2000" dirty="0"/>
              <a:t>numbers indicate greater gender inequality.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Gender Inequality Index</a:t>
            </a:r>
            <a:endParaRPr lang="en-US" altLang="en-US" dirty="0" smtClean="0"/>
          </a:p>
        </p:txBody>
      </p:sp>
      <p:pic>
        <p:nvPicPr>
          <p:cNvPr id="19458" name="Picture 2" descr="C:\Users\GEX\Desktop\IRDVD NEW\53814 Rubenstein\JPEGs\Ch10_Labeled\TCL_12e_Figure_10_2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/>
        </p:blipFill>
        <p:spPr bwMode="auto">
          <a:xfrm>
            <a:off x="304800" y="1033463"/>
            <a:ext cx="8534400" cy="43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1: Why Does Development Vary Among Countries?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1.1 Introducing Development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1.2 A Decent Standard of Living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1.3 Access to Knowledge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1.4 Health and Wealth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12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10-21: Increased gender equality is a trend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most countries of the world.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Decrease in Gender Inequality Index</a:t>
            </a:r>
          </a:p>
        </p:txBody>
      </p:sp>
      <p:pic>
        <p:nvPicPr>
          <p:cNvPr id="20482" name="Picture 2" descr="C:\Users\GEX\Desktop\IRDVD NEW\53814 Rubenstein\JPEGs\Ch10_Labeled\TCL_12e_Figure_10_2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 bwMode="auto">
          <a:xfrm>
            <a:off x="304800" y="1030638"/>
            <a:ext cx="8534400" cy="439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9674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10-22: One measure of female empowerment is the percentage of seats held by women in a country’s national legislative body.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Gender Inequality Index: Empowerment</a:t>
            </a:r>
            <a:endParaRPr lang="en-US" altLang="en-US" dirty="0" smtClean="0"/>
          </a:p>
        </p:txBody>
      </p:sp>
      <p:pic>
        <p:nvPicPr>
          <p:cNvPr id="21506" name="Picture 2" descr="C:\Users\GEX\Desktop\IRDVD NEW\53814 Rubenstein\JPEGs\Ch10_Labeled\TCL_12e_Figure_10_2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0"/>
          <a:stretch/>
        </p:blipFill>
        <p:spPr bwMode="auto">
          <a:xfrm>
            <a:off x="304800" y="950541"/>
            <a:ext cx="8534400" cy="43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83335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10-23: Another measure of female empowerment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 </a:t>
            </a:r>
            <a:r>
              <a:rPr lang="en-US" sz="2000" dirty="0"/>
              <a:t>the ratio of girls to boys in secondary school. Countries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ratios </a:t>
            </a:r>
            <a:r>
              <a:rPr lang="en-US" sz="2000" dirty="0"/>
              <a:t>above 1 have more girls than boys enrolled.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Gender Inequality Index: Empowerment</a:t>
            </a:r>
            <a:endParaRPr lang="en-US" altLang="en-US" dirty="0" smtClean="0"/>
          </a:p>
        </p:txBody>
      </p:sp>
      <p:pic>
        <p:nvPicPr>
          <p:cNvPr id="22530" name="Picture 2" descr="C:\Users\GEX\Desktop\IRDVD NEW\53814 Rubenstein\JPEGs\Ch10_Labeled\TCL_12e_Figure_10_2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"/>
          <a:stretch/>
        </p:blipFill>
        <p:spPr bwMode="auto">
          <a:xfrm>
            <a:off x="304800" y="974519"/>
            <a:ext cx="8534400" cy="43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9484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10-24: Female labor force participation as a percentage of male participation is a measure of gender inequality.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Gender Inequality Index: Employment</a:t>
            </a:r>
            <a:endParaRPr lang="en-US" altLang="en-US" dirty="0" smtClean="0"/>
          </a:p>
        </p:txBody>
      </p:sp>
      <p:pic>
        <p:nvPicPr>
          <p:cNvPr id="23554" name="Picture 2" descr="C:\Users\GEX\Desktop\IRDVD NEW\53814 Rubenstein\JPEGs\Ch10_Labeled\TCL_12e_Figure_10_2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9"/>
          <a:stretch/>
        </p:blipFill>
        <p:spPr bwMode="auto">
          <a:xfrm>
            <a:off x="304800" y="864012"/>
            <a:ext cx="8534400" cy="439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614" y="5924482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10-25: Women in India meet with a banker for business loans.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Gender Inequality Index: Employment</a:t>
            </a:r>
            <a:endParaRPr lang="en-US" altLang="en-US" dirty="0" smtClean="0"/>
          </a:p>
        </p:txBody>
      </p:sp>
      <p:pic>
        <p:nvPicPr>
          <p:cNvPr id="24578" name="Picture 2" descr="C:\Users\GEX\Desktop\IRDVD NEW\53814 Rubenstein\JPEGs\Ch10_Labeled\TCL_12e_Figure_10_25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63" y="782411"/>
            <a:ext cx="7105073" cy="48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239983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10-26: The maternal mortality rate is included in the GII.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Gender Inequality Index: Reproductive Health</a:t>
            </a:r>
            <a:endParaRPr lang="en-US" altLang="en-US" dirty="0" smtClean="0"/>
          </a:p>
        </p:txBody>
      </p:sp>
      <p:pic>
        <p:nvPicPr>
          <p:cNvPr id="25602" name="Picture 2" descr="C:\Users\GEX\Desktop\IRDVD NEW\53814 Rubenstein\JPEGs\Ch10_Labeled\TCL_12e_Figure_10_26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 bwMode="auto">
          <a:xfrm>
            <a:off x="304800" y="1371085"/>
            <a:ext cx="8534400" cy="44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3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14352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</a:t>
            </a:r>
            <a:r>
              <a:rPr lang="en-US" sz="2000" dirty="0" smtClean="0"/>
              <a:t>10-27: </a:t>
            </a:r>
            <a:r>
              <a:rPr lang="en-US" sz="2000" dirty="0"/>
              <a:t>The adolescent fertility (births per 1,000 women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aged </a:t>
            </a:r>
            <a:r>
              <a:rPr lang="en-US" sz="2000" dirty="0"/>
              <a:t>15 to 19) rate is included in the GII.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Gender Inequality Index: Reproductive Health</a:t>
            </a:r>
            <a:endParaRPr lang="en-US" altLang="en-US" dirty="0" smtClean="0"/>
          </a:p>
        </p:txBody>
      </p:sp>
      <p:pic>
        <p:nvPicPr>
          <p:cNvPr id="26626" name="Picture 2" descr="C:\Users\GEX\Desktop\IRDVD NEW\53814 Rubenstein\JPEGs\Ch10_Labeled\TCL_12e_Figure_10_27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8"/>
          <a:stretch/>
        </p:blipFill>
        <p:spPr bwMode="auto">
          <a:xfrm>
            <a:off x="304800" y="1377518"/>
            <a:ext cx="8534400" cy="43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34175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10-28a: In a world systems perspective, North America and Europe form the developed </a:t>
            </a:r>
            <a:r>
              <a:rPr lang="en-US" sz="2000" dirty="0" smtClean="0"/>
              <a:t>core, </a:t>
            </a:r>
            <a:r>
              <a:rPr lang="en-US" sz="2000" dirty="0"/>
              <a:t>and the developing countries form the periphery.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Core and Periphery</a:t>
            </a:r>
            <a:endParaRPr lang="en-US" altLang="en-US" dirty="0" smtClean="0"/>
          </a:p>
        </p:txBody>
      </p:sp>
      <p:pic>
        <p:nvPicPr>
          <p:cNvPr id="27650" name="Picture 2" descr="C:\Users\GEX\Desktop\IRDVD NEW\53814 Rubenstein\JPEGs\Ch10_Labeled\TCL_12e_Figure_10_28a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/>
        </p:blipFill>
        <p:spPr bwMode="auto">
          <a:xfrm>
            <a:off x="304800" y="715488"/>
            <a:ext cx="8534400" cy="46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5383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10-28b: The spatial relationship of the core and periphery is more apparent in a world map projection centered on the North Pole.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Core and Periphery</a:t>
            </a:r>
            <a:endParaRPr lang="en-US" altLang="en-US" dirty="0" smtClean="0"/>
          </a:p>
        </p:txBody>
      </p:sp>
      <p:pic>
        <p:nvPicPr>
          <p:cNvPr id="28674" name="Picture 2" descr="C:\Users\GEX\Desktop\IRDVD NEW\53814 Rubenstein\JPEGs\Ch10_Labeled\TCL_12e_Figure_10_28b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"/>
          <a:stretch/>
        </p:blipFill>
        <p:spPr bwMode="auto">
          <a:xfrm>
            <a:off x="1874675" y="768729"/>
            <a:ext cx="5394649" cy="48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5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40062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10-29: Countries in the top left have low levels of development and high levels of gender inequality; countries in the bottom right are developed and have greater gender equality.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HDI and Gender Inequality</a:t>
            </a:r>
            <a:endParaRPr lang="en-US" altLang="en-US" dirty="0" smtClean="0"/>
          </a:p>
        </p:txBody>
      </p:sp>
      <p:pic>
        <p:nvPicPr>
          <p:cNvPr id="29698" name="Picture 2" descr="C:\Users\GEX\Desktop\IRDVD NEW\53814 Rubenstein\JPEGs\Ch10_Labeled\TCL_12e_Figure_10_2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"/>
          <a:stretch/>
        </p:blipFill>
        <p:spPr bwMode="auto">
          <a:xfrm>
            <a:off x="2063002" y="675244"/>
            <a:ext cx="5017995" cy="47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7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Introducing Development</a:t>
            </a:r>
            <a:endParaRPr lang="en-US" altLang="en-US" dirty="0" smtClean="0"/>
          </a:p>
        </p:txBody>
      </p:sp>
      <p:pic>
        <p:nvPicPr>
          <p:cNvPr id="1026" name="Picture 2" descr="C:\Users\GEX\Desktop\IRDVD NEW\53814 Rubenstein\JPEGs\Ch10_Labeled\TCL_12e_Figure_10_03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 bwMode="auto">
          <a:xfrm>
            <a:off x="5237891" y="2596779"/>
            <a:ext cx="3762415" cy="360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Countries and regions ranked by development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Human Development Index (HDI) measures development:</a:t>
            </a:r>
          </a:p>
          <a:p>
            <a:pPr marL="792163" indent="-34131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800" dirty="0" smtClean="0"/>
              <a:t>decent </a:t>
            </a:r>
            <a:r>
              <a:rPr lang="en-US" altLang="en-US" sz="2800" dirty="0"/>
              <a:t>standard of living</a:t>
            </a:r>
          </a:p>
          <a:p>
            <a:pPr marL="792163" indent="-34131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800" dirty="0" smtClean="0"/>
              <a:t>long </a:t>
            </a:r>
            <a:r>
              <a:rPr lang="en-US" altLang="en-US" sz="2800" dirty="0"/>
              <a:t>and healthy </a:t>
            </a:r>
            <a:r>
              <a:rPr lang="en-US" altLang="en-US" sz="2800" dirty="0" smtClean="0"/>
              <a:t>life</a:t>
            </a:r>
            <a:endParaRPr lang="en-US" altLang="en-US" sz="2800" dirty="0"/>
          </a:p>
          <a:p>
            <a:pPr marL="792163" indent="-34131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800" dirty="0" smtClean="0"/>
              <a:t>access </a:t>
            </a:r>
            <a:r>
              <a:rPr lang="en-US" altLang="en-US" sz="2800" dirty="0"/>
              <a:t>to </a:t>
            </a:r>
            <a:r>
              <a:rPr lang="en-US" altLang="en-US" sz="2800" dirty="0" smtClean="0"/>
              <a:t>knowledge</a:t>
            </a:r>
            <a:endParaRPr lang="en-US" altLang="en-US" sz="2800" dirty="0"/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417112" y="6228869"/>
            <a:ext cx="35952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</a:t>
            </a:r>
            <a:r>
              <a:rPr lang="en-US" altLang="en-US" sz="2000" dirty="0" smtClean="0"/>
              <a:t>10-3: </a:t>
            </a:r>
            <a:r>
              <a:rPr lang="en-US" sz="2000" dirty="0"/>
              <a:t>HDI BY REGION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10-30: The general relationship observed in this map is countries high in gender inequality are lower in overall development.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2.5 HDI and Gender Inequality</a:t>
            </a:r>
            <a:endParaRPr lang="en-US" altLang="en-US" dirty="0" smtClean="0"/>
          </a:p>
        </p:txBody>
      </p:sp>
      <p:pic>
        <p:nvPicPr>
          <p:cNvPr id="30722" name="Picture 2" descr="C:\Users\GEX\Desktop\IRDVD NEW\53814 Rubenstein\JPEGs\Ch10_Labeled\TCL_12e_Figure_10_3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/>
        </p:blipFill>
        <p:spPr bwMode="auto">
          <a:xfrm>
            <a:off x="304800" y="749156"/>
            <a:ext cx="8534400" cy="47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3: Why Do Countries Face Challenges to Development?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3.1 Two Paths to Development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3.2 World Trade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3.3 Financing Development</a:t>
            </a:r>
          </a:p>
          <a:p>
            <a:pPr marL="688975" indent="-688975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3.4 Development Challenges During Hard Times</a:t>
            </a:r>
          </a:p>
        </p:txBody>
      </p:sp>
    </p:spTree>
    <p:extLst>
      <p:ext uri="{BB962C8B-B14F-4D97-AF65-F5344CB8AC3E}">
        <p14:creationId xmlns:p14="http://schemas.microsoft.com/office/powerpoint/2010/main" val="38317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Two Paths to Development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dirty="0"/>
              <a:t>Self-sufficiency: protect domestic production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Example: India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dirty="0"/>
              <a:t>International trade: specialize and trade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/>
              <a:t>Examples: Asian Dragons, Arabian Peninsula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dirty="0" err="1"/>
              <a:t>Rostow’s</a:t>
            </a:r>
            <a:r>
              <a:rPr lang="en-US" altLang="en-US" sz="2800" dirty="0"/>
              <a:t> model of international trade: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800" dirty="0"/>
              <a:t>Traditional society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800" dirty="0"/>
              <a:t>Preconditions for takeoff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800" dirty="0"/>
              <a:t>Takeoff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800" dirty="0"/>
              <a:t>Drive to maturity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800" dirty="0"/>
              <a:t>Age of mass consumption</a:t>
            </a:r>
          </a:p>
        </p:txBody>
      </p:sp>
    </p:spTree>
    <p:extLst>
      <p:ext uri="{BB962C8B-B14F-4D97-AF65-F5344CB8AC3E}">
        <p14:creationId xmlns:p14="http://schemas.microsoft.com/office/powerpoint/2010/main" val="42302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55698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10-32: Under self-sufficiency in India, imports were limited,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the government regulated domestic industries.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Self-Sufficiency: India</a:t>
            </a:r>
            <a:endParaRPr lang="en-US" altLang="en-US" dirty="0" smtClean="0"/>
          </a:p>
        </p:txBody>
      </p:sp>
      <p:pic>
        <p:nvPicPr>
          <p:cNvPr id="31746" name="Picture 2" descr="C:\Users\GEX\Desktop\IRDVD NEW\53814 Rubenstein\JPEGs\Ch10_Labeled\TCL_12e_Figure_10_3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8" y="831150"/>
            <a:ext cx="7580684" cy="51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10-33: A shopper in the United Arab Emirates chooses from a variety of products imported from other countries.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26238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International Trade: </a:t>
            </a:r>
            <a:r>
              <a:rPr lang="en-US" altLang="en-US" dirty="0" smtClean="0"/>
              <a:t>United </a:t>
            </a:r>
            <a:r>
              <a:rPr lang="en-US" altLang="en-US" smtClean="0"/>
              <a:t>Arab Emirates</a:t>
            </a:r>
            <a:endParaRPr lang="en-US" altLang="en-US" dirty="0" smtClean="0"/>
          </a:p>
        </p:txBody>
      </p:sp>
      <p:pic>
        <p:nvPicPr>
          <p:cNvPr id="32770" name="Picture 2" descr="C:\Users\GEX\Desktop\IRDVD NEW\53814 Rubenstein\JPEGs\Ch10_Labeled\TCL_12e_Figure_10_33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74" y="886876"/>
            <a:ext cx="7310652" cy="470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10-34: Both developed and developing countries are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increasingly </a:t>
            </a:r>
            <a:r>
              <a:rPr lang="en-US" sz="2000" dirty="0"/>
              <a:t>reliant on trade as a contributor to GDP.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International Trade Triumphs</a:t>
            </a:r>
            <a:endParaRPr lang="en-US" altLang="en-US" dirty="0" smtClean="0"/>
          </a:p>
        </p:txBody>
      </p:sp>
      <p:pic>
        <p:nvPicPr>
          <p:cNvPr id="33794" name="Picture 2" descr="C:\Users\GEX\Desktop\IRDVD NEW\53814 Rubenstein\JPEGs\Ch10_Labeled\TCL_12e_Figure_10_3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 bwMode="auto">
          <a:xfrm>
            <a:off x="1090210" y="994436"/>
            <a:ext cx="6963579" cy="461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10-35: India’s GDP growth under self-sufficiency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left, before 1991) and under international trade (right).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International Trade Triumphs</a:t>
            </a:r>
            <a:endParaRPr lang="en-US" altLang="en-US" dirty="0" smtClean="0"/>
          </a:p>
        </p:txBody>
      </p:sp>
      <p:pic>
        <p:nvPicPr>
          <p:cNvPr id="34818" name="Picture 2" descr="C:\Users\GEX\Desktop\IRDVD NEW\53814 Rubenstein\JPEGs\Ch10_Labeled\TCL_12e_Figure_10_3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"/>
          <a:stretch/>
        </p:blipFill>
        <p:spPr bwMode="auto">
          <a:xfrm>
            <a:off x="960743" y="947285"/>
            <a:ext cx="7222511" cy="44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87563"/>
            <a:ext cx="8587670" cy="10156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10-36: The World Trade Organization works to increase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free </a:t>
            </a:r>
            <a:r>
              <a:rPr lang="en-US" sz="2000" dirty="0"/>
              <a:t>trade between member countries. Critics like these pictured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the Philippines oppose the WTO for several reasons.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World Trade Organization and Critics</a:t>
            </a:r>
            <a:endParaRPr lang="en-US" altLang="en-US" dirty="0" smtClean="0"/>
          </a:p>
        </p:txBody>
      </p:sp>
      <p:pic>
        <p:nvPicPr>
          <p:cNvPr id="35842" name="Picture 2" descr="C:\Users\GEX\Desktop\IRDVD NEW\53814 Rubenstein\JPEGs\Ch10_Labeled\TCL_12e_Figure_10_3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06" y="868012"/>
            <a:ext cx="6720388" cy="44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Financing Development</a:t>
            </a:r>
            <a:endParaRPr lang="en-US" alt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4" y="708430"/>
            <a:ext cx="878522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Countries wishing to develop may need money: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Foreign direct investment from corporations</a:t>
            </a:r>
          </a:p>
          <a:p>
            <a:pPr marL="341313" indent="-341313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Loans</a:t>
            </a:r>
          </a:p>
          <a:p>
            <a:pPr marL="685800" indent="-341313" defTabSz="103346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800" dirty="0"/>
              <a:t>World Bank</a:t>
            </a:r>
          </a:p>
          <a:p>
            <a:pPr marL="685800" indent="-341313" defTabSz="103346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800" dirty="0"/>
              <a:t>International Monetary Fund</a:t>
            </a:r>
          </a:p>
        </p:txBody>
      </p:sp>
    </p:spTree>
    <p:extLst>
      <p:ext uri="{BB962C8B-B14F-4D97-AF65-F5344CB8AC3E}">
        <p14:creationId xmlns:p14="http://schemas.microsoft.com/office/powerpoint/2010/main" val="13340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87563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10-39: Foreign direct investment in East Asia and Latin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America </a:t>
            </a:r>
            <a:r>
              <a:rPr lang="en-US" sz="2000" dirty="0"/>
              <a:t>has grown faster than other developing regions.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Growth in Foreign Direct Investment</a:t>
            </a:r>
            <a:endParaRPr lang="en-US" altLang="en-US" dirty="0" smtClean="0"/>
          </a:p>
        </p:txBody>
      </p:sp>
      <p:pic>
        <p:nvPicPr>
          <p:cNvPr id="36866" name="Picture 2" descr="C:\Users\GEX\Desktop\IRDVD NEW\53814 Rubenstein\JPEGs\Ch10_Labeled\TCL_12e_Figure_10_3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"/>
          <a:stretch/>
        </p:blipFill>
        <p:spPr bwMode="auto">
          <a:xfrm>
            <a:off x="1080450" y="734869"/>
            <a:ext cx="6983100" cy="47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Human Development Index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10-1: The Human Development Index measures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development </a:t>
            </a:r>
            <a:r>
              <a:rPr lang="en-US" altLang="en-US" sz="2000" dirty="0"/>
              <a:t>by country around the world. </a:t>
            </a:r>
          </a:p>
        </p:txBody>
      </p:sp>
      <p:pic>
        <p:nvPicPr>
          <p:cNvPr id="2051" name="Picture 3" descr="C:\Users\GEX\Desktop\IRDVD NEW\53814 Rubenstein\JPEGs\Ch10_Labeled\TCL_12e_Figure_10_0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 bwMode="auto">
          <a:xfrm>
            <a:off x="304800" y="848941"/>
            <a:ext cx="8534400" cy="43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87563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10-40: Most foreign direct investment is out of and into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developed </a:t>
            </a:r>
            <a:r>
              <a:rPr lang="en-US" sz="2000" dirty="0"/>
              <a:t>countries in North America and Europe.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Foreign Direct Investment</a:t>
            </a:r>
            <a:endParaRPr lang="en-US" altLang="en-US" dirty="0" smtClean="0"/>
          </a:p>
        </p:txBody>
      </p:sp>
      <p:pic>
        <p:nvPicPr>
          <p:cNvPr id="37890" name="Picture 2" descr="C:\Users\GEX\Desktop\IRDVD NEW\53814 Rubenstein\JPEGs\Ch10_Labeled\TCL_12e_Figure_10_4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"/>
          <a:stretch/>
        </p:blipFill>
        <p:spPr bwMode="auto">
          <a:xfrm>
            <a:off x="304799" y="1315893"/>
            <a:ext cx="8534401" cy="39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020072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10-41: The World Bank loans the most to countries in Asia.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World Bank Development Assistance</a:t>
            </a:r>
            <a:endParaRPr lang="en-US" altLang="en-US" dirty="0" smtClean="0"/>
          </a:p>
        </p:txBody>
      </p:sp>
      <p:pic>
        <p:nvPicPr>
          <p:cNvPr id="38914" name="Picture 2" descr="C:\Users\GEX\Desktop\IRDVD NEW\53814 Rubenstein\JPEGs\Ch10_Labeled\TCL_12e_Figure_10_4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 bwMode="auto">
          <a:xfrm>
            <a:off x="304800" y="1148670"/>
            <a:ext cx="8534400" cy="43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87563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10-42: A World Bank-funded road construction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project </a:t>
            </a:r>
            <a:r>
              <a:rPr lang="en-US" sz="2000" dirty="0"/>
              <a:t>in Kabul, Afghanistan.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World Bank Development Assistance</a:t>
            </a:r>
            <a:endParaRPr lang="en-US" altLang="en-US" dirty="0" smtClean="0"/>
          </a:p>
        </p:txBody>
      </p:sp>
      <p:pic>
        <p:nvPicPr>
          <p:cNvPr id="39938" name="Picture 2" descr="C:\Users\GEX\Desktop\IRDVD NEW\53814 Rubenstein\JPEGs\Ch10_Labeled\TCL_12e_Figure_10_42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4" y="905617"/>
            <a:ext cx="6857052" cy="46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10-43: Sometimes international borrowing leads to more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debt </a:t>
            </a:r>
            <a:r>
              <a:rPr lang="en-US" sz="2000" dirty="0"/>
              <a:t>than countries can repay.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Debt as Percentage of GDP</a:t>
            </a:r>
            <a:endParaRPr lang="en-US" altLang="en-US" dirty="0" smtClean="0"/>
          </a:p>
        </p:txBody>
      </p:sp>
      <p:pic>
        <p:nvPicPr>
          <p:cNvPr id="40962" name="Picture 2" descr="C:\Users\GEX\Desktop\IRDVD NEW\53814 Rubenstein\JPEGs\Ch10_Labeled\TCL_12e_Figure_10_43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4"/>
          <a:stretch/>
        </p:blipFill>
        <p:spPr bwMode="auto">
          <a:xfrm>
            <a:off x="304799" y="932976"/>
            <a:ext cx="8534401" cy="442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6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3.4 Development Challenges During </a:t>
            </a:r>
            <a:r>
              <a:rPr lang="en-US" altLang="en-US" dirty="0" smtClean="0"/>
              <a:t>      Hard Times</a:t>
            </a:r>
            <a:endParaRPr lang="en-US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527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3000" dirty="0"/>
              <a:t>Debate over best way to deal with downturn:</a:t>
            </a:r>
          </a:p>
          <a:p>
            <a:pPr marL="344488" indent="-344488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3000" dirty="0"/>
              <a:t>Stimulus: government spending to stimulate economy</a:t>
            </a:r>
          </a:p>
          <a:p>
            <a:pPr marL="344488" indent="-344488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3000" dirty="0"/>
              <a:t>Austerity: spending cut dramatically</a:t>
            </a:r>
          </a:p>
          <a:p>
            <a:pPr marL="685800" indent="-341313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n-US" altLang="en-US" sz="2600" dirty="0"/>
              <a:t>International Monetary Fund imposes structural adjustment programs</a:t>
            </a:r>
          </a:p>
          <a:p>
            <a:pPr marL="344488" indent="-344488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3000" dirty="0"/>
              <a:t>Disagreements in Europe over sovereign debt</a:t>
            </a:r>
          </a:p>
          <a:p>
            <a:pPr marL="344488" indent="-344488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3000" dirty="0"/>
              <a:t>Microfinance: access to loans in developing countries with poor </a:t>
            </a:r>
            <a:r>
              <a:rPr lang="en-US" altLang="en-US" sz="3000" dirty="0" smtClean="0"/>
              <a:t>banking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0872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10-44: Greek workers protest austerity measures put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place after the 2008 recession.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Anti-austerity Protest</a:t>
            </a:r>
            <a:endParaRPr lang="en-US" altLang="en-US" dirty="0" smtClean="0"/>
          </a:p>
        </p:txBody>
      </p:sp>
      <p:pic>
        <p:nvPicPr>
          <p:cNvPr id="41986" name="Picture 2" descr="C:\Users\GEX\Desktop\IRDVD NEW\53814 Rubenstein\JPEGs\Ch10_Labeled\TCL_12e_Figure_10_44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08" y="1030330"/>
            <a:ext cx="6848183" cy="45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10-45: Greece did not recover from the 2008 recession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as </a:t>
            </a:r>
            <a:r>
              <a:rPr lang="en-US" sz="2000" dirty="0"/>
              <a:t>quickly as the United States or Germany.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3.4 GDP Per Capita Change</a:t>
            </a:r>
            <a:endParaRPr lang="en-US" altLang="en-US" dirty="0" smtClean="0"/>
          </a:p>
        </p:txBody>
      </p:sp>
      <p:pic>
        <p:nvPicPr>
          <p:cNvPr id="43010" name="Picture 2" descr="C:\Users\GEX\Desktop\IRDVD NEW\53814 Rubenstein\JPEGs\Ch10_Labeled\TCL_12e_Figure_10_4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"/>
          <a:stretch/>
        </p:blipFill>
        <p:spPr bwMode="auto">
          <a:xfrm>
            <a:off x="257175" y="889000"/>
            <a:ext cx="8534400" cy="47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Key Issue 4: Why Are Countries Making Progress in Development?</a:t>
            </a:r>
            <a:endParaRPr lang="en-US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6545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4.1 Fair Trade Standards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4.2 Measuring Progress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486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Fair Trade </a:t>
            </a:r>
            <a:r>
              <a:rPr lang="en-US" altLang="en-US" dirty="0" smtClean="0"/>
              <a:t>Standards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4" y="708430"/>
            <a:ext cx="878522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Fair trade provides more equity for: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Producers: greater share of price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Workers: fair wages, rights</a:t>
            </a:r>
          </a:p>
          <a:p>
            <a:pPr marL="457200" indent="-457200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Consumers: cooperative stores</a:t>
            </a:r>
          </a:p>
        </p:txBody>
      </p:sp>
    </p:spTree>
    <p:extLst>
      <p:ext uri="{BB962C8B-B14F-4D97-AF65-F5344CB8AC3E}">
        <p14:creationId xmlns:p14="http://schemas.microsoft.com/office/powerpoint/2010/main" val="18867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62576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10-46: Fair trade products include tea.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Fair Trade Producer Standards</a:t>
            </a:r>
            <a:endParaRPr lang="en-US" altLang="en-US" dirty="0" smtClean="0"/>
          </a:p>
        </p:txBody>
      </p:sp>
      <p:pic>
        <p:nvPicPr>
          <p:cNvPr id="44034" name="Picture 2" descr="C:\Users\GEX\Desktop\IRDVD NEW\53814 Rubenstein\JPEGs\Ch10_Labeled\TCL_12e_Figure_10_46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0" y="1079253"/>
            <a:ext cx="7568540" cy="49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Development Regions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025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10-2: World regions vary in development; some have </a:t>
            </a: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>greater </a:t>
            </a:r>
            <a:r>
              <a:rPr lang="en-US" altLang="en-US" sz="2000" dirty="0"/>
              <a:t>intra-regional variation than others. </a:t>
            </a:r>
          </a:p>
        </p:txBody>
      </p:sp>
      <p:pic>
        <p:nvPicPr>
          <p:cNvPr id="6" name="Picture 2" descr="C:\Users\GEX\Desktop\IRDVD NEW\53814 Rubenstein\JPEGs\Ch10_Labeled\TCL_12e_Figure_10_0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1"/>
          <a:stretch/>
        </p:blipFill>
        <p:spPr bwMode="auto">
          <a:xfrm>
            <a:off x="1055110" y="881063"/>
            <a:ext cx="7033780" cy="46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10-47: Indian garment workers produce fair trade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clothing </a:t>
            </a:r>
            <a:r>
              <a:rPr lang="en-US" sz="2000" dirty="0"/>
              <a:t>from organic cotton.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Fair Trade Worker Standards</a:t>
            </a:r>
            <a:endParaRPr lang="en-US" altLang="en-US" dirty="0" smtClean="0"/>
          </a:p>
        </p:txBody>
      </p:sp>
      <p:pic>
        <p:nvPicPr>
          <p:cNvPr id="45058" name="Picture 2" descr="C:\Users\GEX\Desktop\IRDVD NEW\53814 Rubenstein\JPEGs\Ch10_Labeled\TCL_12e_Figure_10_4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54" y="830517"/>
            <a:ext cx="6296292" cy="470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10-48: Cooperative grocery stores like this one in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United </a:t>
            </a:r>
            <a:r>
              <a:rPr lang="en-US" sz="2000" dirty="0"/>
              <a:t>Kingdom are likely to stock fair trade products.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Fair Trade and Consumers</a:t>
            </a:r>
            <a:endParaRPr lang="en-US" altLang="en-US" dirty="0" smtClean="0"/>
          </a:p>
        </p:txBody>
      </p:sp>
      <p:pic>
        <p:nvPicPr>
          <p:cNvPr id="46082" name="Picture 2" descr="C:\Users\GEX\Desktop\IRDVD NEW\53814 Rubenstein\JPEGs\Ch10_Labeled\TCL_12e_Figure_10_48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8" y="903473"/>
            <a:ext cx="7517144" cy="466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10-49: HDI in developed and developing countries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has </a:t>
            </a:r>
            <a:r>
              <a:rPr lang="en-US" sz="2000" dirty="0"/>
              <a:t>had a nearly parallel trend.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Measuring Progress: HDI</a:t>
            </a:r>
            <a:endParaRPr lang="en-US" altLang="en-US" dirty="0" smtClean="0"/>
          </a:p>
        </p:txBody>
      </p:sp>
      <p:pic>
        <p:nvPicPr>
          <p:cNvPr id="47106" name="Picture 2" descr="C:\Users\GEX\Desktop\IRDVD NEW\53814 Rubenstein\JPEGs\Ch10_Labeled\TCL_12e_Figure_10_49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3"/>
          <a:stretch/>
        </p:blipFill>
        <p:spPr bwMode="auto">
          <a:xfrm>
            <a:off x="304800" y="996950"/>
            <a:ext cx="853440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</a:t>
            </a:r>
            <a:r>
              <a:rPr lang="en-US" sz="2000" dirty="0" smtClean="0"/>
              <a:t>10-50: </a:t>
            </a:r>
            <a:r>
              <a:rPr lang="en-US" sz="2000" dirty="0"/>
              <a:t>The changing circle size shows the increase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development from 1980 to 2013.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Measuring Progress: HDI by Region</a:t>
            </a:r>
            <a:endParaRPr lang="en-US" altLang="en-US" dirty="0" smtClean="0"/>
          </a:p>
        </p:txBody>
      </p:sp>
      <p:pic>
        <p:nvPicPr>
          <p:cNvPr id="48130" name="Picture 2" descr="C:\Users\GEX\Desktop\IRDVD NEW\53814 Rubenstein\JPEGs\Ch10_Labeled\TCL_12e_Figure_10_50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"/>
          <a:stretch/>
        </p:blipFill>
        <p:spPr bwMode="auto">
          <a:xfrm>
            <a:off x="632504" y="890856"/>
            <a:ext cx="7878991" cy="47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10-51: Education in developed and developing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countries </a:t>
            </a:r>
            <a:r>
              <a:rPr lang="en-US" sz="2000" dirty="0"/>
              <a:t>has had a nearly parallel trend.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Measuring Progress: Education</a:t>
            </a:r>
            <a:endParaRPr lang="en-US" altLang="en-US" dirty="0" smtClean="0"/>
          </a:p>
        </p:txBody>
      </p:sp>
      <p:pic>
        <p:nvPicPr>
          <p:cNvPr id="49154" name="Picture 2" descr="C:\Users\GEX\Desktop\IRDVD NEW\53814 Rubenstein\JPEGs\Ch10_Labeled\TCL_12e_Figure_10_51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"/>
          <a:stretch/>
        </p:blipFill>
        <p:spPr bwMode="auto">
          <a:xfrm>
            <a:off x="304800" y="856034"/>
            <a:ext cx="8534400" cy="465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</a:t>
            </a:r>
            <a:r>
              <a:rPr lang="en-US" sz="2000" dirty="0" smtClean="0"/>
              <a:t>10-52: </a:t>
            </a:r>
            <a:r>
              <a:rPr lang="en-US" sz="2000" dirty="0"/>
              <a:t>Life expectancy in developing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countries </a:t>
            </a:r>
            <a:r>
              <a:rPr lang="en-US" sz="2000" dirty="0"/>
              <a:t>has </a:t>
            </a:r>
            <a:r>
              <a:rPr lang="en-US" sz="2000" dirty="0" smtClean="0"/>
              <a:t>been </a:t>
            </a:r>
            <a:r>
              <a:rPr lang="en-US" sz="2000" dirty="0"/>
              <a:t>increasing more rapidly.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Measuring Progress: Life Expectancy</a:t>
            </a:r>
            <a:endParaRPr lang="en-US" altLang="en-US" dirty="0" smtClean="0"/>
          </a:p>
        </p:txBody>
      </p:sp>
      <p:pic>
        <p:nvPicPr>
          <p:cNvPr id="50178" name="Picture 2" descr="C:\Users\GEX\Desktop\IRDVD NEW\53814 Rubenstein\JPEGs\Ch10_Labeled\TCL_12e_Figure_10_52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0"/>
          <a:stretch/>
        </p:blipFill>
        <p:spPr bwMode="auto">
          <a:xfrm>
            <a:off x="304800" y="746126"/>
            <a:ext cx="8534400" cy="47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Chapter </a:t>
            </a:r>
            <a:r>
              <a:rPr lang="en-US" dirty="0" smtClean="0"/>
              <a:t>10 End</a:t>
            </a:r>
            <a:endParaRPr lang="en-US" altLang="en-US" dirty="0" smtClean="0"/>
          </a:p>
        </p:txBody>
      </p:sp>
      <p:pic>
        <p:nvPicPr>
          <p:cNvPr id="51202" name="Picture 2" descr="C:\Users\GEX\Desktop\IRDVD NEW\53814 Rubenstein\JPEGs\Ch10_Labeled\TCL_12e_ChOpener_10_00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0593"/>
            <a:ext cx="85344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A Decent Standard of Living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5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Aft>
                <a:spcPts val="1200"/>
              </a:spcAft>
              <a:buNone/>
            </a:pPr>
            <a:r>
              <a:rPr lang="en-US" altLang="en-US" dirty="0"/>
              <a:t>Standard of living in HDI:</a:t>
            </a:r>
          </a:p>
          <a:p>
            <a:pPr marL="341313" indent="-341313" eaLnBrk="1" hangingPunct="1">
              <a:spcAft>
                <a:spcPts val="1200"/>
              </a:spcAft>
            </a:pPr>
            <a:r>
              <a:rPr lang="en-US" altLang="en-US" dirty="0"/>
              <a:t>Gross national income (GNI) adjusted for purchasing power parity (PPP) per capita</a:t>
            </a:r>
          </a:p>
          <a:p>
            <a:pPr marL="0" indent="0" eaLnBrk="1" hangingPunct="1">
              <a:spcAft>
                <a:spcPts val="1200"/>
              </a:spcAft>
              <a:buNone/>
            </a:pPr>
            <a:r>
              <a:rPr lang="en-US" altLang="en-US" dirty="0"/>
              <a:t>Other measures of standard of living:</a:t>
            </a:r>
          </a:p>
          <a:p>
            <a:pPr marL="341313" indent="-341313" eaLnBrk="1" hangingPunct="1">
              <a:spcAft>
                <a:spcPts val="1200"/>
              </a:spcAft>
            </a:pPr>
            <a:r>
              <a:rPr lang="en-US" altLang="en-US" dirty="0"/>
              <a:t>Primary, secondary, tertiary economic structure</a:t>
            </a:r>
          </a:p>
          <a:p>
            <a:pPr marL="341313" indent="-341313" eaLnBrk="1" hangingPunct="1">
              <a:spcAft>
                <a:spcPts val="1200"/>
              </a:spcAft>
            </a:pPr>
            <a:r>
              <a:rPr lang="en-US" altLang="en-US" dirty="0"/>
              <a:t>Productivity</a:t>
            </a:r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GNI PPP Per Capita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10-4: Gross national income per capita,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adjusted </a:t>
            </a:r>
            <a:r>
              <a:rPr lang="en-US" sz="2000" dirty="0"/>
              <a:t>for purchasing power parity.</a:t>
            </a:r>
          </a:p>
        </p:txBody>
      </p:sp>
      <p:pic>
        <p:nvPicPr>
          <p:cNvPr id="7" name="Picture 2" descr="C:\Users\GEX\Desktop\IRDVD NEW\53814 Rubenstein\JPEGs\Ch10_Labeled\TCL_12e_Figure_10_04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"/>
          <a:stretch/>
        </p:blipFill>
        <p:spPr bwMode="auto">
          <a:xfrm>
            <a:off x="304800" y="1033834"/>
            <a:ext cx="8534400" cy="43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997429"/>
            <a:ext cx="86487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750" dirty="0"/>
              <a:t>Figure 10-5: Employment in the tertiary sector (services) has </a:t>
            </a:r>
            <a:r>
              <a:rPr lang="en-US" altLang="en-US" sz="1750" dirty="0" smtClean="0"/>
              <a:t>grown in </a:t>
            </a:r>
            <a:r>
              <a:rPr lang="en-US" altLang="en-US" sz="1750" dirty="0"/>
              <a:t>both developed and developing countries while the primary </a:t>
            </a:r>
            <a:r>
              <a:rPr lang="en-US" altLang="en-US" sz="1750" dirty="0" smtClean="0"/>
              <a:t>and </a:t>
            </a:r>
            <a:r>
              <a:rPr lang="en-US" altLang="en-US" sz="1750" dirty="0"/>
              <a:t>secondary sectors have declined.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1.2 Economic Structure</a:t>
            </a:r>
            <a:endParaRPr lang="en-US" altLang="en-US" dirty="0" smtClean="0"/>
          </a:p>
        </p:txBody>
      </p:sp>
      <p:pic>
        <p:nvPicPr>
          <p:cNvPr id="4098" name="Picture 2" descr="C:\Users\GEX\Desktop\IRDVD NEW\53814 Rubenstein\JPEGs\Ch10_Labeled\TCL_12e_Figure_10_0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"/>
          <a:stretch/>
        </p:blipFill>
        <p:spPr bwMode="auto">
          <a:xfrm>
            <a:off x="2332215" y="781856"/>
            <a:ext cx="4701819" cy="489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1465</Words>
  <Application>Microsoft Office PowerPoint</Application>
  <PresentationFormat>On-screen Show (4:3)</PresentationFormat>
  <Paragraphs>260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374</cp:revision>
  <dcterms:created xsi:type="dcterms:W3CDTF">2016-05-22T06:40:43Z</dcterms:created>
  <dcterms:modified xsi:type="dcterms:W3CDTF">2019-08-21T12:02:33Z</dcterms:modified>
</cp:coreProperties>
</file>