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2" r:id="rId1"/>
  </p:sldMasterIdLst>
  <p:notesMasterIdLst>
    <p:notesMasterId r:id="rId81"/>
  </p:notesMasterIdLst>
  <p:sldIdLst>
    <p:sldId id="256" r:id="rId2"/>
    <p:sldId id="270" r:id="rId3"/>
    <p:sldId id="257" r:id="rId4"/>
    <p:sldId id="262" r:id="rId5"/>
    <p:sldId id="261" r:id="rId6"/>
    <p:sldId id="258" r:id="rId7"/>
    <p:sldId id="259" r:id="rId8"/>
    <p:sldId id="260" r:id="rId9"/>
    <p:sldId id="263" r:id="rId10"/>
    <p:sldId id="271"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0" r:id="rId47"/>
    <p:sldId id="302" r:id="rId48"/>
    <p:sldId id="303" r:id="rId49"/>
    <p:sldId id="304" r:id="rId50"/>
    <p:sldId id="305" r:id="rId51"/>
    <p:sldId id="306" r:id="rId52"/>
    <p:sldId id="307" r:id="rId53"/>
    <p:sldId id="308" r:id="rId54"/>
    <p:sldId id="309" r:id="rId55"/>
    <p:sldId id="334"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4" r:id="rId70"/>
    <p:sldId id="325" r:id="rId71"/>
    <p:sldId id="326" r:id="rId72"/>
    <p:sldId id="329" r:id="rId73"/>
    <p:sldId id="330" r:id="rId74"/>
    <p:sldId id="331" r:id="rId75"/>
    <p:sldId id="332" r:id="rId76"/>
    <p:sldId id="333" r:id="rId77"/>
    <p:sldId id="323" r:id="rId78"/>
    <p:sldId id="327" r:id="rId79"/>
    <p:sldId id="328"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5A8B7-7DE8-BE4A-B43C-64C076FB1AFD}" type="datetimeFigureOut">
              <a:rPr lang="en-US" smtClean="0"/>
              <a:pPr/>
              <a:t>8/20/2013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13EBE-E3B7-7746-BDB5-1846BEF80F8A}" type="slidenum">
              <a:rPr lang="en-US" smtClean="0"/>
              <a:pPr/>
              <a:t>‹#›</a:t>
            </a:fld>
            <a:endParaRPr lang="en-US"/>
          </a:p>
        </p:txBody>
      </p:sp>
    </p:spTree>
    <p:extLst>
      <p:ext uri="{BB962C8B-B14F-4D97-AF65-F5344CB8AC3E}">
        <p14:creationId xmlns:p14="http://schemas.microsoft.com/office/powerpoint/2010/main" val="1465259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57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58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13EBE-E3B7-7746-BDB5-1846BEF80F8A}" type="slidenum">
              <a:rPr lang="en-US" smtClean="0"/>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964022A-6C20-2040-99D0-B780C4559CE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64022A-6C20-2040-99D0-B780C4559CE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64022A-6C20-2040-99D0-B780C4559CEE}" type="datetimeFigureOut">
              <a:rPr lang="en-US" smtClean="0"/>
              <a:pPr/>
              <a:t>8/20/2013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64022A-6C20-2040-99D0-B780C4559CE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64022A-6C20-2040-99D0-B780C4559CE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64022A-6C20-2040-99D0-B780C4559CEE}"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64022A-6C20-2040-99D0-B780C4559CEE}" type="datetimeFigureOut">
              <a:rPr lang="en-US" smtClean="0"/>
              <a:pPr/>
              <a:t>8/20/2013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64022A-6C20-2040-99D0-B780C4559CEE}" type="datetimeFigureOut">
              <a:rPr lang="en-US" smtClean="0"/>
              <a:pPr/>
              <a:t>8/20/2013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022A-6C20-2040-99D0-B780C4559CEE}" type="datetimeFigureOut">
              <a:rPr lang="en-US" smtClean="0"/>
              <a:pPr/>
              <a:t>8/20/2013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38BBA-20AB-C94C-A892-FC7E269C21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64022A-6C20-2040-99D0-B780C4559CEE}"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38BBA-20AB-C94C-A892-FC7E269C21E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964022A-6C20-2040-99D0-B780C4559CEE}" type="datetimeFigureOut">
              <a:rPr lang="en-US" smtClean="0"/>
              <a:pPr/>
              <a:t>8/20/2013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2638BBA-20AB-C94C-A892-FC7E269C21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0964022A-6C20-2040-99D0-B780C4559CEE}" type="datetimeFigureOut">
              <a:rPr lang="en-US" smtClean="0"/>
              <a:pPr/>
              <a:t>8/20/2013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2638BBA-20AB-C94C-A892-FC7E269C21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arth" TargetMode="External"/><Relationship Id="rId2" Type="http://schemas.openxmlformats.org/officeDocument/2006/relationships/hyperlink" Target="http://en.wikipedia.org/wiki/Scienc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042882" y="0"/>
            <a:ext cx="3101118" cy="37764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II. How did Geography Begin?</a:t>
            </a:r>
            <a:endParaRPr lang="en-US" dirty="0"/>
          </a:p>
        </p:txBody>
      </p:sp>
      <p:pic>
        <p:nvPicPr>
          <p:cNvPr id="4" name="Picture 3"/>
          <p:cNvPicPr>
            <a:picLocks noChangeAspect="1"/>
          </p:cNvPicPr>
          <p:nvPr/>
        </p:nvPicPr>
        <p:blipFill>
          <a:blip r:embed="rId2"/>
          <a:stretch>
            <a:fillRect/>
          </a:stretch>
        </p:blipFill>
        <p:spPr>
          <a:xfrm>
            <a:off x="6042882" y="0"/>
            <a:ext cx="3101118" cy="377647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“Geography” begin?</a:t>
            </a:r>
            <a:endParaRPr lang="en-US" dirty="0"/>
          </a:p>
        </p:txBody>
      </p:sp>
      <p:sp>
        <p:nvSpPr>
          <p:cNvPr id="3" name="Content Placeholder 2"/>
          <p:cNvSpPr>
            <a:spLocks noGrp="1"/>
          </p:cNvSpPr>
          <p:nvPr>
            <p:ph idx="1"/>
          </p:nvPr>
        </p:nvSpPr>
        <p:spPr/>
        <p:txBody>
          <a:bodyPr/>
          <a:lstStyle/>
          <a:p>
            <a:r>
              <a:rPr lang="en-US" dirty="0" smtClean="0"/>
              <a:t>Greeks coined the term… means “Earth writing.”</a:t>
            </a:r>
          </a:p>
          <a:p>
            <a:r>
              <a:rPr lang="en-US" dirty="0" smtClean="0"/>
              <a:t>Spread via Silk Road</a:t>
            </a:r>
          </a:p>
          <a:p>
            <a:r>
              <a:rPr lang="en-US" dirty="0" smtClean="0"/>
              <a:t>Grew in the Muslim city states</a:t>
            </a:r>
          </a:p>
          <a:p>
            <a:r>
              <a:rPr lang="en-US" dirty="0" err="1" smtClean="0"/>
              <a:t>Zheng</a:t>
            </a:r>
            <a:r>
              <a:rPr lang="en-US" dirty="0" smtClean="0"/>
              <a:t> He and Chinese exploration</a:t>
            </a:r>
          </a:p>
          <a:p>
            <a:r>
              <a:rPr lang="en-US" dirty="0" smtClean="0"/>
              <a:t>European Exploration and colonialism</a:t>
            </a:r>
          </a:p>
          <a:p>
            <a:pPr lvl="1"/>
            <a:r>
              <a:rPr lang="en-US" dirty="0" smtClean="0"/>
              <a:t>Portugal’s Prince Henry the Navigator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Greeks</a:t>
            </a:r>
            <a:endParaRPr lang="en-US" dirty="0"/>
          </a:p>
        </p:txBody>
      </p:sp>
      <p:sp>
        <p:nvSpPr>
          <p:cNvPr id="3" name="Content Placeholder 2"/>
          <p:cNvSpPr>
            <a:spLocks noGrp="1"/>
          </p:cNvSpPr>
          <p:nvPr>
            <p:ph idx="1"/>
          </p:nvPr>
        </p:nvSpPr>
        <p:spPr/>
        <p:txBody>
          <a:bodyPr/>
          <a:lstStyle/>
          <a:p>
            <a:r>
              <a:rPr lang="en-US" dirty="0" smtClean="0"/>
              <a:t>Geography = Earth Writing</a:t>
            </a:r>
          </a:p>
          <a:p>
            <a:r>
              <a:rPr lang="en-US" dirty="0" smtClean="0"/>
              <a:t>Strabo: 17 volume “Geography”… Regional approach</a:t>
            </a:r>
          </a:p>
          <a:p>
            <a:r>
              <a:rPr lang="en-US" dirty="0" smtClean="0"/>
              <a:t>Ptolemy: 8 volume “Guide to Geography” World view</a:t>
            </a:r>
          </a:p>
          <a:p>
            <a:r>
              <a:rPr lang="en-US" dirty="0" err="1" smtClean="0"/>
              <a:t>Eratoshthenes</a:t>
            </a:r>
            <a:r>
              <a:rPr lang="en-US" dirty="0" smtClean="0"/>
              <a:t>: calculated the earth’s circumference…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a:t>
            </a:r>
            <a:endParaRPr lang="en-US" dirty="0"/>
          </a:p>
        </p:txBody>
      </p:sp>
      <p:sp>
        <p:nvSpPr>
          <p:cNvPr id="3" name="Content Placeholder 2"/>
          <p:cNvSpPr>
            <a:spLocks noGrp="1"/>
          </p:cNvSpPr>
          <p:nvPr>
            <p:ph idx="1"/>
          </p:nvPr>
        </p:nvSpPr>
        <p:spPr/>
        <p:txBody>
          <a:bodyPr>
            <a:normAutofit/>
          </a:bodyPr>
          <a:lstStyle/>
          <a:p>
            <a:r>
              <a:rPr lang="en-US" dirty="0" smtClean="0"/>
              <a:t>Named after valued Chinese good of Silk</a:t>
            </a:r>
          </a:p>
          <a:p>
            <a:r>
              <a:rPr lang="en-US" dirty="0" smtClean="0"/>
              <a:t>Trade route that connected China via overland trade routes to Middle East, North Africa, &amp; Europe</a:t>
            </a:r>
          </a:p>
          <a:p>
            <a:r>
              <a:rPr lang="en-US" dirty="0" smtClean="0"/>
              <a:t>200 AD &amp; thrived into the 12 and 1300’</a:t>
            </a:r>
          </a:p>
          <a:p>
            <a:r>
              <a:rPr lang="en-US" dirty="0" smtClean="0"/>
              <a:t>Trade along the </a:t>
            </a:r>
          </a:p>
          <a:p>
            <a:pPr>
              <a:buNone/>
            </a:pPr>
            <a:r>
              <a:rPr lang="en-US" dirty="0" smtClean="0"/>
              <a:t>Silk Road spreads </a:t>
            </a:r>
          </a:p>
          <a:p>
            <a:pPr>
              <a:buNone/>
            </a:pPr>
            <a:r>
              <a:rPr lang="en-US" dirty="0" smtClean="0"/>
              <a:t>Knowledge and need</a:t>
            </a:r>
          </a:p>
          <a:p>
            <a:pPr>
              <a:buNone/>
            </a:pPr>
            <a:r>
              <a:rPr lang="en-US" dirty="0" smtClean="0"/>
              <a:t>For knowledge!</a:t>
            </a:r>
          </a:p>
          <a:p>
            <a:endParaRPr lang="en-US" dirty="0"/>
          </a:p>
        </p:txBody>
      </p:sp>
      <p:pic>
        <p:nvPicPr>
          <p:cNvPr id="4" name="Picture 3"/>
          <p:cNvPicPr>
            <a:picLocks noChangeAspect="1"/>
          </p:cNvPicPr>
          <p:nvPr/>
        </p:nvPicPr>
        <p:blipFill>
          <a:blip r:embed="rId2"/>
          <a:stretch>
            <a:fillRect/>
          </a:stretch>
        </p:blipFill>
        <p:spPr>
          <a:xfrm>
            <a:off x="3742254" y="4155598"/>
            <a:ext cx="5401746" cy="270087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Muslim City States</a:t>
            </a:r>
            <a:endParaRPr lang="en-US" dirty="0"/>
          </a:p>
        </p:txBody>
      </p:sp>
      <p:sp>
        <p:nvSpPr>
          <p:cNvPr id="3" name="Content Placeholder 2"/>
          <p:cNvSpPr>
            <a:spLocks noGrp="1"/>
          </p:cNvSpPr>
          <p:nvPr>
            <p:ph idx="1"/>
          </p:nvPr>
        </p:nvSpPr>
        <p:spPr/>
        <p:txBody>
          <a:bodyPr/>
          <a:lstStyle/>
          <a:p>
            <a:r>
              <a:rPr lang="en-US" dirty="0" smtClean="0"/>
              <a:t>Most advanced civilizations from 900’s to 1300’s.</a:t>
            </a:r>
          </a:p>
          <a:p>
            <a:r>
              <a:rPr lang="en-US" dirty="0" smtClean="0"/>
              <a:t>Because they are city states, travel between them is constant</a:t>
            </a:r>
          </a:p>
          <a:p>
            <a:r>
              <a:rPr lang="en-US" dirty="0" smtClean="0"/>
              <a:t>Geography is necessary for navigation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Zheng</a:t>
            </a:r>
            <a:r>
              <a:rPr lang="en-US" dirty="0" smtClean="0"/>
              <a:t> He and China</a:t>
            </a:r>
            <a:endParaRPr lang="en-US" dirty="0"/>
          </a:p>
        </p:txBody>
      </p:sp>
      <p:sp>
        <p:nvSpPr>
          <p:cNvPr id="3" name="Content Placeholder 2"/>
          <p:cNvSpPr>
            <a:spLocks noGrp="1"/>
          </p:cNvSpPr>
          <p:nvPr>
            <p:ph idx="1"/>
          </p:nvPr>
        </p:nvSpPr>
        <p:spPr/>
        <p:txBody>
          <a:bodyPr/>
          <a:lstStyle/>
          <a:p>
            <a:r>
              <a:rPr lang="en-US" dirty="0" smtClean="0"/>
              <a:t>China develops a very advanced civilization in 13 and 1400’s.</a:t>
            </a:r>
          </a:p>
          <a:p>
            <a:r>
              <a:rPr lang="en-US" dirty="0" smtClean="0"/>
              <a:t>Explorer </a:t>
            </a:r>
            <a:r>
              <a:rPr lang="en-US" dirty="0" err="1" smtClean="0"/>
              <a:t>Zheng</a:t>
            </a:r>
            <a:r>
              <a:rPr lang="en-US" dirty="0" smtClean="0"/>
              <a:t> He traveled the world by sea connecting the world and improving world knowledge</a:t>
            </a:r>
          </a:p>
          <a:p>
            <a:r>
              <a:rPr lang="en-US" dirty="0" smtClean="0"/>
              <a:t>1421?????????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Explorers</a:t>
            </a:r>
            <a:endParaRPr lang="en-US" dirty="0"/>
          </a:p>
        </p:txBody>
      </p:sp>
      <p:sp>
        <p:nvSpPr>
          <p:cNvPr id="3" name="Content Placeholder 2"/>
          <p:cNvSpPr>
            <a:spLocks noGrp="1"/>
          </p:cNvSpPr>
          <p:nvPr>
            <p:ph idx="1"/>
          </p:nvPr>
        </p:nvSpPr>
        <p:spPr/>
        <p:txBody>
          <a:bodyPr/>
          <a:lstStyle/>
          <a:p>
            <a:r>
              <a:rPr lang="en-US" dirty="0" smtClean="0"/>
              <a:t>Years in medieval times begin their end with the Crusades in 1200’s</a:t>
            </a:r>
          </a:p>
          <a:p>
            <a:r>
              <a:rPr lang="en-US" dirty="0" smtClean="0"/>
              <a:t>Renaissance brings Europe back to life in 1400’s</a:t>
            </a:r>
          </a:p>
          <a:p>
            <a:r>
              <a:rPr lang="en-US" dirty="0" smtClean="0"/>
              <a:t>Europeans awaken to the world and begin exploring.</a:t>
            </a:r>
          </a:p>
          <a:p>
            <a:r>
              <a:rPr lang="en-US" dirty="0" smtClean="0"/>
              <a:t>Prince Henry of Portugal creates a </a:t>
            </a:r>
            <a:r>
              <a:rPr lang="en-US" smtClean="0"/>
              <a:t>navigation school!!!</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III. THE EARTH, THE SUN, GLOBE, GRIDS, AND MAPS</a:t>
            </a:r>
            <a:endParaRPr lang="en-US" dirty="0"/>
          </a:p>
        </p:txBody>
      </p:sp>
      <p:pic>
        <p:nvPicPr>
          <p:cNvPr id="4" name="Picture 3"/>
          <p:cNvPicPr>
            <a:picLocks noChangeAspect="1"/>
          </p:cNvPicPr>
          <p:nvPr/>
        </p:nvPicPr>
        <p:blipFill>
          <a:blip r:embed="rId2"/>
          <a:stretch>
            <a:fillRect/>
          </a:stretch>
        </p:blipFill>
        <p:spPr>
          <a:xfrm>
            <a:off x="6042882" y="0"/>
            <a:ext cx="3101118" cy="37764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 </a:t>
            </a:r>
            <a:br>
              <a:rPr lang="en-US" dirty="0" smtClean="0"/>
            </a:br>
            <a:r>
              <a:rPr lang="en-US" dirty="0" smtClean="0"/>
              <a:t>It’s Make up</a:t>
            </a:r>
            <a:endParaRPr lang="en-US" dirty="0"/>
          </a:p>
        </p:txBody>
      </p:sp>
      <p:sp>
        <p:nvSpPr>
          <p:cNvPr id="3" name="Content Placeholder 2"/>
          <p:cNvSpPr>
            <a:spLocks noGrp="1"/>
          </p:cNvSpPr>
          <p:nvPr>
            <p:ph idx="1"/>
          </p:nvPr>
        </p:nvSpPr>
        <p:spPr>
          <a:xfrm>
            <a:off x="457200" y="2249424"/>
            <a:ext cx="2928988" cy="4325112"/>
          </a:xfrm>
        </p:spPr>
        <p:txBody>
          <a:bodyPr>
            <a:normAutofit fontScale="92500" lnSpcReduction="10000"/>
          </a:bodyPr>
          <a:lstStyle/>
          <a:p>
            <a:r>
              <a:rPr lang="en-US" dirty="0" smtClean="0"/>
              <a:t>The Earth is made up of several layers:</a:t>
            </a:r>
          </a:p>
          <a:p>
            <a:pPr lvl="1"/>
            <a:r>
              <a:rPr lang="en-US" dirty="0" smtClean="0"/>
              <a:t>Core</a:t>
            </a:r>
          </a:p>
          <a:p>
            <a:pPr lvl="1"/>
            <a:r>
              <a:rPr lang="en-US" dirty="0" smtClean="0"/>
              <a:t>Mantle</a:t>
            </a:r>
          </a:p>
          <a:p>
            <a:pPr lvl="1"/>
            <a:r>
              <a:rPr lang="en-US" dirty="0" smtClean="0"/>
              <a:t>Crust (lithosphere)</a:t>
            </a:r>
          </a:p>
          <a:p>
            <a:pPr lvl="1"/>
            <a:r>
              <a:rPr lang="en-US" dirty="0" smtClean="0"/>
              <a:t>Atmosphere</a:t>
            </a:r>
          </a:p>
          <a:p>
            <a:pPr lvl="1"/>
            <a:r>
              <a:rPr lang="en-US" u="sng" dirty="0" smtClean="0"/>
              <a:t>Surface is 70% water</a:t>
            </a:r>
          </a:p>
        </p:txBody>
      </p:sp>
      <p:pic>
        <p:nvPicPr>
          <p:cNvPr id="4" name="Picture 3"/>
          <p:cNvPicPr>
            <a:picLocks noChangeAspect="1"/>
          </p:cNvPicPr>
          <p:nvPr/>
        </p:nvPicPr>
        <p:blipFill>
          <a:blip r:embed="rId2"/>
          <a:stretch>
            <a:fillRect/>
          </a:stretch>
        </p:blipFill>
        <p:spPr>
          <a:xfrm>
            <a:off x="3386188" y="824775"/>
            <a:ext cx="5757812" cy="574976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a:t>
            </a:r>
            <a:br>
              <a:rPr lang="en-US" dirty="0" smtClean="0"/>
            </a:br>
            <a:r>
              <a:rPr lang="en-US" dirty="0" smtClean="0"/>
              <a:t>Its Shape</a:t>
            </a:r>
            <a:endParaRPr lang="en-US" dirty="0"/>
          </a:p>
        </p:txBody>
      </p:sp>
      <p:sp>
        <p:nvSpPr>
          <p:cNvPr id="3" name="Content Placeholder 2"/>
          <p:cNvSpPr>
            <a:spLocks noGrp="1"/>
          </p:cNvSpPr>
          <p:nvPr>
            <p:ph idx="1"/>
          </p:nvPr>
        </p:nvSpPr>
        <p:spPr>
          <a:xfrm>
            <a:off x="457200" y="2249424"/>
            <a:ext cx="4657604" cy="4325112"/>
          </a:xfrm>
        </p:spPr>
        <p:txBody>
          <a:bodyPr/>
          <a:lstStyle/>
          <a:p>
            <a:r>
              <a:rPr lang="en-US" dirty="0" smtClean="0"/>
              <a:t>It is not round… because it is 3-D</a:t>
            </a:r>
          </a:p>
          <a:p>
            <a:r>
              <a:rPr lang="en-US" dirty="0" smtClean="0"/>
              <a:t>It is a sphere…sort of</a:t>
            </a:r>
          </a:p>
          <a:p>
            <a:pPr lvl="1"/>
            <a:r>
              <a:rPr lang="en-US" dirty="0" smtClean="0"/>
              <a:t>It is actually an oblate spheroid.</a:t>
            </a:r>
          </a:p>
        </p:txBody>
      </p:sp>
      <p:pic>
        <p:nvPicPr>
          <p:cNvPr id="4" name="Picture 3"/>
          <p:cNvPicPr>
            <a:picLocks noChangeAspect="1"/>
          </p:cNvPicPr>
          <p:nvPr/>
        </p:nvPicPr>
        <p:blipFill>
          <a:blip r:embed="rId2"/>
          <a:stretch>
            <a:fillRect/>
          </a:stretch>
        </p:blipFill>
        <p:spPr>
          <a:xfrm>
            <a:off x="5646881" y="-480069"/>
            <a:ext cx="6555094" cy="6555094"/>
          </a:xfrm>
          <a:prstGeom prst="rect">
            <a:avLst/>
          </a:prstGeom>
        </p:spPr>
      </p:pic>
      <p:pic>
        <p:nvPicPr>
          <p:cNvPr id="5" name="Picture 4"/>
          <p:cNvPicPr>
            <a:picLocks noChangeAspect="1"/>
          </p:cNvPicPr>
          <p:nvPr/>
        </p:nvPicPr>
        <p:blipFill>
          <a:blip r:embed="rId3"/>
          <a:stretch>
            <a:fillRect/>
          </a:stretch>
        </p:blipFill>
        <p:spPr>
          <a:xfrm>
            <a:off x="4857347" y="3037878"/>
            <a:ext cx="4565227" cy="382012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 WHAT IS GEOGRAPHY?</a:t>
            </a:r>
            <a:endParaRPr lang="en-US" dirty="0"/>
          </a:p>
        </p:txBody>
      </p:sp>
      <p:pic>
        <p:nvPicPr>
          <p:cNvPr id="4" name="Picture 3"/>
          <p:cNvPicPr>
            <a:picLocks noChangeAspect="1"/>
          </p:cNvPicPr>
          <p:nvPr/>
        </p:nvPicPr>
        <p:blipFill>
          <a:blip r:embed="rId2"/>
          <a:stretch>
            <a:fillRect/>
          </a:stretch>
        </p:blipFill>
        <p:spPr>
          <a:xfrm>
            <a:off x="6042882" y="0"/>
            <a:ext cx="3101118" cy="377647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a:t>
            </a:r>
            <a:br>
              <a:rPr lang="en-US" dirty="0" smtClean="0"/>
            </a:br>
            <a:r>
              <a:rPr lang="en-US" dirty="0" smtClean="0"/>
              <a:t>Its Size</a:t>
            </a:r>
            <a:br>
              <a:rPr lang="en-US" dirty="0" smtClean="0"/>
            </a:br>
            <a:endParaRPr lang="en-US" dirty="0"/>
          </a:p>
        </p:txBody>
      </p:sp>
      <p:sp>
        <p:nvSpPr>
          <p:cNvPr id="3" name="Content Placeholder 2"/>
          <p:cNvSpPr>
            <a:spLocks noGrp="1"/>
          </p:cNvSpPr>
          <p:nvPr>
            <p:ph idx="1"/>
          </p:nvPr>
        </p:nvSpPr>
        <p:spPr>
          <a:xfrm>
            <a:off x="457200" y="2249424"/>
            <a:ext cx="3462153" cy="4325112"/>
          </a:xfrm>
        </p:spPr>
        <p:txBody>
          <a:bodyPr/>
          <a:lstStyle/>
          <a:p>
            <a:r>
              <a:rPr lang="en-US" dirty="0" smtClean="0"/>
              <a:t>It is BIG</a:t>
            </a:r>
          </a:p>
          <a:p>
            <a:r>
              <a:rPr lang="en-US" dirty="0" smtClean="0"/>
              <a:t>But not as big as the Sun</a:t>
            </a:r>
          </a:p>
          <a:p>
            <a:r>
              <a:rPr lang="en-US" dirty="0" smtClean="0"/>
              <a:t>Diameter= 8,000 miles</a:t>
            </a:r>
          </a:p>
        </p:txBody>
      </p:sp>
      <p:pic>
        <p:nvPicPr>
          <p:cNvPr id="4" name="Picture 3"/>
          <p:cNvPicPr>
            <a:picLocks noChangeAspect="1"/>
          </p:cNvPicPr>
          <p:nvPr/>
        </p:nvPicPr>
        <p:blipFill>
          <a:blip r:embed="rId2"/>
          <a:stretch>
            <a:fillRect/>
          </a:stretch>
        </p:blipFill>
        <p:spPr>
          <a:xfrm>
            <a:off x="3919353" y="983231"/>
            <a:ext cx="4488149" cy="2532386"/>
          </a:xfrm>
          <a:prstGeom prst="rect">
            <a:avLst/>
          </a:prstGeom>
        </p:spPr>
      </p:pic>
      <p:pic>
        <p:nvPicPr>
          <p:cNvPr id="5" name="Picture 4"/>
          <p:cNvPicPr>
            <a:picLocks noChangeAspect="1"/>
          </p:cNvPicPr>
          <p:nvPr/>
        </p:nvPicPr>
        <p:blipFill>
          <a:blip r:embed="rId3"/>
          <a:stretch>
            <a:fillRect/>
          </a:stretch>
        </p:blipFill>
        <p:spPr>
          <a:xfrm>
            <a:off x="3919353" y="3515617"/>
            <a:ext cx="5951649" cy="334238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a:t>
            </a:r>
            <a:br>
              <a:rPr lang="en-US" dirty="0" smtClean="0"/>
            </a:br>
            <a:r>
              <a:rPr lang="en-US" dirty="0" smtClean="0"/>
              <a:t>Forces that Shape it</a:t>
            </a:r>
            <a:endParaRPr lang="en-US" dirty="0"/>
          </a:p>
        </p:txBody>
      </p:sp>
      <p:sp>
        <p:nvSpPr>
          <p:cNvPr id="3" name="Content Placeholder 2"/>
          <p:cNvSpPr>
            <a:spLocks noGrp="1"/>
          </p:cNvSpPr>
          <p:nvPr>
            <p:ph idx="1"/>
          </p:nvPr>
        </p:nvSpPr>
        <p:spPr/>
        <p:txBody>
          <a:bodyPr/>
          <a:lstStyle/>
          <a:p>
            <a:r>
              <a:rPr lang="en-US" dirty="0" smtClean="0"/>
              <a:t>Internal Forces</a:t>
            </a:r>
          </a:p>
          <a:p>
            <a:pPr lvl="1"/>
            <a:r>
              <a:rPr lang="en-US" dirty="0" smtClean="0"/>
              <a:t>Heat… 5-7000 degrees.</a:t>
            </a:r>
          </a:p>
          <a:p>
            <a:pPr lvl="1"/>
            <a:r>
              <a:rPr lang="en-US" dirty="0" smtClean="0"/>
              <a:t>Places great force on the crust.</a:t>
            </a:r>
          </a:p>
          <a:p>
            <a:pPr lvl="1"/>
            <a:r>
              <a:rPr lang="en-US" dirty="0" smtClean="0"/>
              <a:t>Causes volcanoes and plate movements called earthquakes (Folds Faults) (tsunamis)</a:t>
            </a:r>
          </a:p>
          <a:p>
            <a:pPr lvl="1"/>
            <a:r>
              <a:rPr lang="en-US" dirty="0" smtClean="0"/>
              <a:t>Plate Tectonics: movement of plates of the earth’s crust</a:t>
            </a:r>
          </a:p>
          <a:p>
            <a:pPr lvl="2"/>
            <a:r>
              <a:rPr lang="en-US" u="sng" dirty="0" smtClean="0"/>
              <a:t>Alfred Wegener’s Pangaea</a:t>
            </a:r>
          </a:p>
          <a:p>
            <a:pPr lvl="2">
              <a:buNone/>
            </a:pPr>
            <a:r>
              <a:rPr lang="en-US" u="sng" dirty="0" smtClean="0"/>
              <a:t> Hypothesis: </a:t>
            </a:r>
            <a:r>
              <a:rPr lang="en-US" dirty="0" smtClean="0"/>
              <a:t>Continental Drift</a:t>
            </a:r>
            <a:endParaRPr lang="en-US" u="sng" dirty="0"/>
          </a:p>
        </p:txBody>
      </p:sp>
      <p:pic>
        <p:nvPicPr>
          <p:cNvPr id="4" name="Picture 3"/>
          <p:cNvPicPr>
            <a:picLocks noChangeAspect="1"/>
          </p:cNvPicPr>
          <p:nvPr/>
        </p:nvPicPr>
        <p:blipFill>
          <a:blip r:embed="rId2"/>
          <a:stretch>
            <a:fillRect/>
          </a:stretch>
        </p:blipFill>
        <p:spPr>
          <a:xfrm>
            <a:off x="6388201" y="280423"/>
            <a:ext cx="2298599" cy="3363391"/>
          </a:xfrm>
          <a:prstGeom prst="rect">
            <a:avLst/>
          </a:prstGeom>
        </p:spPr>
      </p:pic>
      <p:pic>
        <p:nvPicPr>
          <p:cNvPr id="5" name="Picture 4"/>
          <p:cNvPicPr>
            <a:picLocks noChangeAspect="1"/>
          </p:cNvPicPr>
          <p:nvPr/>
        </p:nvPicPr>
        <p:blipFill>
          <a:blip r:embed="rId3"/>
          <a:stretch>
            <a:fillRect/>
          </a:stretch>
        </p:blipFill>
        <p:spPr>
          <a:xfrm>
            <a:off x="5908233" y="4799810"/>
            <a:ext cx="2562439" cy="177472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a:t>
            </a:r>
            <a:br>
              <a:rPr lang="en-US" dirty="0" smtClean="0"/>
            </a:br>
            <a:r>
              <a:rPr lang="en-US" dirty="0" smtClean="0"/>
              <a:t>Forces that Shape it</a:t>
            </a:r>
            <a:endParaRPr lang="en-US" dirty="0"/>
          </a:p>
        </p:txBody>
      </p:sp>
      <p:sp>
        <p:nvSpPr>
          <p:cNvPr id="3" name="Content Placeholder 2"/>
          <p:cNvSpPr>
            <a:spLocks noGrp="1"/>
          </p:cNvSpPr>
          <p:nvPr>
            <p:ph idx="1"/>
          </p:nvPr>
        </p:nvSpPr>
        <p:spPr/>
        <p:txBody>
          <a:bodyPr/>
          <a:lstStyle/>
          <a:p>
            <a:r>
              <a:rPr lang="en-US" dirty="0" smtClean="0"/>
              <a:t>External Forces</a:t>
            </a:r>
          </a:p>
          <a:p>
            <a:pPr lvl="1"/>
            <a:r>
              <a:rPr lang="en-US" dirty="0" smtClean="0"/>
              <a:t>Erosion.</a:t>
            </a:r>
          </a:p>
          <a:p>
            <a:pPr lvl="2"/>
            <a:r>
              <a:rPr lang="en-US" dirty="0" smtClean="0"/>
              <a:t>Wind</a:t>
            </a:r>
          </a:p>
          <a:p>
            <a:pPr lvl="2"/>
            <a:r>
              <a:rPr lang="en-US" dirty="0" smtClean="0"/>
              <a:t>Water</a:t>
            </a:r>
          </a:p>
          <a:p>
            <a:pPr lvl="2"/>
            <a:r>
              <a:rPr lang="en-US" dirty="0" smtClean="0"/>
              <a:t>Glaciers</a:t>
            </a:r>
            <a:endParaRPr lang="en-US" u="sng" dirty="0"/>
          </a:p>
        </p:txBody>
      </p:sp>
      <p:pic>
        <p:nvPicPr>
          <p:cNvPr id="6" name="Picture 5"/>
          <p:cNvPicPr>
            <a:picLocks noChangeAspect="1"/>
          </p:cNvPicPr>
          <p:nvPr/>
        </p:nvPicPr>
        <p:blipFill>
          <a:blip r:embed="rId2"/>
          <a:stretch>
            <a:fillRect/>
          </a:stretch>
        </p:blipFill>
        <p:spPr>
          <a:xfrm>
            <a:off x="5397500" y="3251200"/>
            <a:ext cx="3289300" cy="2463800"/>
          </a:xfrm>
          <a:prstGeom prst="rect">
            <a:avLst/>
          </a:prstGeom>
        </p:spPr>
      </p:pic>
      <p:pic>
        <p:nvPicPr>
          <p:cNvPr id="7" name="Picture 6"/>
          <p:cNvPicPr>
            <a:picLocks noChangeAspect="1"/>
          </p:cNvPicPr>
          <p:nvPr/>
        </p:nvPicPr>
        <p:blipFill>
          <a:blip r:embed="rId3"/>
          <a:stretch>
            <a:fillRect/>
          </a:stretch>
        </p:blipFill>
        <p:spPr>
          <a:xfrm>
            <a:off x="1981200" y="4483100"/>
            <a:ext cx="3416300" cy="2374900"/>
          </a:xfrm>
          <a:prstGeom prst="rect">
            <a:avLst/>
          </a:prstGeom>
        </p:spPr>
      </p:pic>
      <p:pic>
        <p:nvPicPr>
          <p:cNvPr id="8" name="Picture 7"/>
          <p:cNvPicPr>
            <a:picLocks noChangeAspect="1"/>
          </p:cNvPicPr>
          <p:nvPr/>
        </p:nvPicPr>
        <p:blipFill>
          <a:blip r:embed="rId4"/>
          <a:stretch>
            <a:fillRect/>
          </a:stretch>
        </p:blipFill>
        <p:spPr>
          <a:xfrm>
            <a:off x="5397500" y="191974"/>
            <a:ext cx="3289300" cy="2463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Sun and Tilt: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199" y="1517585"/>
            <a:ext cx="8248187" cy="534041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Sun and Tilt:</a:t>
            </a:r>
            <a:endParaRPr lang="en-US" dirty="0"/>
          </a:p>
        </p:txBody>
      </p:sp>
      <p:sp>
        <p:nvSpPr>
          <p:cNvPr id="3" name="Content Placeholder 2"/>
          <p:cNvSpPr>
            <a:spLocks noGrp="1"/>
          </p:cNvSpPr>
          <p:nvPr>
            <p:ph idx="1"/>
          </p:nvPr>
        </p:nvSpPr>
        <p:spPr/>
        <p:txBody>
          <a:bodyPr/>
          <a:lstStyle/>
          <a:p>
            <a:r>
              <a:rPr lang="en-US" dirty="0" smtClean="0"/>
              <a:t>The Earth tilts 23.5º</a:t>
            </a:r>
          </a:p>
          <a:p>
            <a:r>
              <a:rPr lang="en-US" dirty="0" smtClean="0"/>
              <a:t>The Earth rotates on its axis - once per day</a:t>
            </a:r>
          </a:p>
          <a:p>
            <a:r>
              <a:rPr lang="en-US" dirty="0" smtClean="0"/>
              <a:t>The Earth revolves around the sun-once per year</a:t>
            </a:r>
          </a:p>
          <a:p>
            <a:r>
              <a:rPr lang="en-US" dirty="0" smtClean="0"/>
              <a:t>Tilt Causes seasons</a:t>
            </a:r>
          </a:p>
          <a:p>
            <a:r>
              <a:rPr lang="en-US" dirty="0" smtClean="0"/>
              <a:t>Solstice=longest or shortest day of the year</a:t>
            </a:r>
          </a:p>
          <a:p>
            <a:pPr lvl="1"/>
            <a:r>
              <a:rPr lang="en-US" dirty="0" smtClean="0"/>
              <a:t>First day of summer or winter</a:t>
            </a:r>
          </a:p>
          <a:p>
            <a:r>
              <a:rPr lang="en-US" dirty="0" smtClean="0"/>
              <a:t>Equinox=Equal day and night</a:t>
            </a:r>
          </a:p>
          <a:p>
            <a:pPr lvl="1"/>
            <a:r>
              <a:rPr lang="en-US" dirty="0" smtClean="0"/>
              <a:t>First day of spring or autumn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Latitude:</a:t>
            </a:r>
            <a:endParaRPr lang="en-US" dirty="0"/>
          </a:p>
        </p:txBody>
      </p:sp>
      <p:sp>
        <p:nvSpPr>
          <p:cNvPr id="3" name="Content Placeholder 2"/>
          <p:cNvSpPr>
            <a:spLocks noGrp="1"/>
          </p:cNvSpPr>
          <p:nvPr>
            <p:ph idx="1"/>
          </p:nvPr>
        </p:nvSpPr>
        <p:spPr/>
        <p:txBody>
          <a:bodyPr>
            <a:normAutofit lnSpcReduction="10000"/>
          </a:bodyPr>
          <a:lstStyle/>
          <a:p>
            <a:r>
              <a:rPr lang="en-US" dirty="0" smtClean="0"/>
              <a:t>Key lines of latitude: </a:t>
            </a:r>
            <a:r>
              <a:rPr lang="en-US" dirty="0" err="1" smtClean="0"/>
              <a:t>Parellels</a:t>
            </a:r>
            <a:endParaRPr lang="en-US" dirty="0" smtClean="0"/>
          </a:p>
          <a:p>
            <a:pPr lvl="1"/>
            <a:r>
              <a:rPr lang="en-US" dirty="0" smtClean="0"/>
              <a:t>0º N or S = Equator</a:t>
            </a:r>
          </a:p>
          <a:p>
            <a:pPr lvl="1"/>
            <a:r>
              <a:rPr lang="en-US" dirty="0" smtClean="0"/>
              <a:t>23.5º North = Tropic of Cancer</a:t>
            </a:r>
          </a:p>
          <a:p>
            <a:pPr lvl="1"/>
            <a:r>
              <a:rPr lang="en-US" dirty="0" smtClean="0"/>
              <a:t>23.5 South = Tropic of Capricorn</a:t>
            </a:r>
          </a:p>
          <a:p>
            <a:pPr lvl="1"/>
            <a:r>
              <a:rPr lang="en-US" dirty="0" smtClean="0"/>
              <a:t>60º N or S + Arctic Circles</a:t>
            </a:r>
          </a:p>
          <a:p>
            <a:pPr lvl="1"/>
            <a:r>
              <a:rPr lang="en-US" dirty="0" smtClean="0"/>
              <a:t>Latitude and Climate</a:t>
            </a:r>
          </a:p>
          <a:p>
            <a:pPr lvl="3"/>
            <a:r>
              <a:rPr lang="en-US" dirty="0" smtClean="0"/>
              <a:t>0-15º = tropical</a:t>
            </a:r>
          </a:p>
          <a:p>
            <a:pPr lvl="3"/>
            <a:r>
              <a:rPr lang="en-US" dirty="0" smtClean="0"/>
              <a:t>15-30º = Desert</a:t>
            </a:r>
          </a:p>
          <a:p>
            <a:pPr lvl="3"/>
            <a:r>
              <a:rPr lang="en-US" dirty="0" smtClean="0"/>
              <a:t>30-60º = 4 seasonal</a:t>
            </a:r>
          </a:p>
          <a:p>
            <a:pPr lvl="3"/>
            <a:r>
              <a:rPr lang="en-US" dirty="0" smtClean="0"/>
              <a:t>60º-Poles = Permafrost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Longitude</a:t>
            </a:r>
            <a:endParaRPr lang="en-US" dirty="0"/>
          </a:p>
        </p:txBody>
      </p:sp>
      <p:sp>
        <p:nvSpPr>
          <p:cNvPr id="3" name="Content Placeholder 2"/>
          <p:cNvSpPr>
            <a:spLocks noGrp="1"/>
          </p:cNvSpPr>
          <p:nvPr>
            <p:ph idx="1"/>
          </p:nvPr>
        </p:nvSpPr>
        <p:spPr/>
        <p:txBody>
          <a:bodyPr/>
          <a:lstStyle/>
          <a:p>
            <a:r>
              <a:rPr lang="en-US" dirty="0" smtClean="0"/>
              <a:t>Key lines of longitude: Meridians</a:t>
            </a:r>
          </a:p>
          <a:p>
            <a:pPr lvl="2"/>
            <a:r>
              <a:rPr lang="en-US" dirty="0" smtClean="0"/>
              <a:t>0º E or W = Prime Meridian</a:t>
            </a:r>
          </a:p>
          <a:p>
            <a:pPr lvl="3"/>
            <a:r>
              <a:rPr lang="en-US" dirty="0" smtClean="0"/>
              <a:t>Passes through Greenwich, England</a:t>
            </a:r>
          </a:p>
          <a:p>
            <a:pPr lvl="2"/>
            <a:r>
              <a:rPr lang="en-US" dirty="0" smtClean="0"/>
              <a:t>180º E or W = International Dateline</a:t>
            </a:r>
          </a:p>
          <a:p>
            <a:pPr lvl="3"/>
            <a:r>
              <a:rPr lang="en-US" dirty="0" smtClean="0"/>
              <a:t>Passes through the pacific</a:t>
            </a:r>
          </a:p>
          <a:p>
            <a:pPr lvl="3"/>
            <a:r>
              <a:rPr lang="en-US" dirty="0" smtClean="0"/>
              <a:t>Where the new day starts</a:t>
            </a:r>
          </a:p>
          <a:p>
            <a:pPr lvl="3"/>
            <a:r>
              <a:rPr lang="en-US" dirty="0" smtClean="0"/>
              <a:t>Japan is called the land of the rising sun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a:bodyPr>
          <a:lstStyle/>
          <a:p>
            <a:r>
              <a:rPr lang="en-US" dirty="0" smtClean="0"/>
              <a:t>The Earth: The Grid</a:t>
            </a:r>
            <a:endParaRPr lang="en-US" dirty="0"/>
          </a:p>
        </p:txBody>
      </p:sp>
      <p:sp>
        <p:nvSpPr>
          <p:cNvPr id="3" name="Content Placeholder 2"/>
          <p:cNvSpPr>
            <a:spLocks noGrp="1"/>
          </p:cNvSpPr>
          <p:nvPr>
            <p:ph idx="1"/>
          </p:nvPr>
        </p:nvSpPr>
        <p:spPr/>
        <p:txBody>
          <a:bodyPr/>
          <a:lstStyle/>
          <a:p>
            <a:r>
              <a:rPr lang="en-US" dirty="0" smtClean="0"/>
              <a:t>Finding places with Latitude and longitude</a:t>
            </a:r>
          </a:p>
          <a:p>
            <a:pPr lvl="2"/>
            <a:r>
              <a:rPr lang="en-US" dirty="0" smtClean="0"/>
              <a:t>From page A-3 in the </a:t>
            </a:r>
            <a:r>
              <a:rPr lang="en-US" dirty="0" err="1" smtClean="0"/>
              <a:t>DeBlij</a:t>
            </a:r>
            <a:r>
              <a:rPr lang="en-US" dirty="0" smtClean="0"/>
              <a:t> book, find the coordinates of London, and of Dublin, and of Amsterdam</a:t>
            </a:r>
          </a:p>
          <a:p>
            <a:pPr lvl="2"/>
            <a:r>
              <a:rPr lang="en-US" dirty="0" smtClean="0"/>
              <a:t>From 423. find the coordinates of Singapore</a:t>
            </a:r>
          </a:p>
          <a:p>
            <a:pPr lvl="2"/>
            <a:r>
              <a:rPr lang="en-US" dirty="0" smtClean="0"/>
              <a:t>From 296-7 Sao Paulo, Johannesburg and </a:t>
            </a:r>
            <a:r>
              <a:rPr lang="en-US" dirty="0" err="1" smtClean="0"/>
              <a:t>Melborne</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fontScale="90000"/>
          </a:bodyPr>
          <a:lstStyle/>
          <a:p>
            <a:r>
              <a:rPr lang="en-US" dirty="0" smtClean="0"/>
              <a:t>The Earth: The Grid and </a:t>
            </a:r>
            <a:r>
              <a:rPr lang="en-US" dirty="0" err="1" smtClean="0"/>
              <a:t>Timezones</a:t>
            </a:r>
            <a:endParaRPr lang="en-US" dirty="0"/>
          </a:p>
        </p:txBody>
      </p:sp>
      <p:sp>
        <p:nvSpPr>
          <p:cNvPr id="3" name="Content Placeholder 2"/>
          <p:cNvSpPr>
            <a:spLocks noGrp="1"/>
          </p:cNvSpPr>
          <p:nvPr>
            <p:ph idx="1"/>
          </p:nvPr>
        </p:nvSpPr>
        <p:spPr/>
        <p:txBody>
          <a:bodyPr/>
          <a:lstStyle/>
          <a:p>
            <a:r>
              <a:rPr lang="en-US" dirty="0" smtClean="0"/>
              <a:t>Turn to page ?? Of the blue atlas</a:t>
            </a:r>
          </a:p>
          <a:p>
            <a:pPr lvl="2"/>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75"/>
            <a:ext cx="8229600" cy="946801"/>
          </a:xfrm>
        </p:spPr>
        <p:txBody>
          <a:bodyPr>
            <a:normAutofit fontScale="90000"/>
          </a:bodyPr>
          <a:lstStyle/>
          <a:p>
            <a:r>
              <a:rPr lang="en-US" dirty="0" smtClean="0"/>
              <a:t>The Earth: </a:t>
            </a:r>
            <a:br>
              <a:rPr lang="en-US" dirty="0" smtClean="0"/>
            </a:br>
            <a:r>
              <a:rPr lang="en-US" dirty="0" smtClean="0"/>
              <a:t>Globe and Projections</a:t>
            </a:r>
            <a:endParaRPr lang="en-US" dirty="0"/>
          </a:p>
        </p:txBody>
      </p:sp>
      <p:sp>
        <p:nvSpPr>
          <p:cNvPr id="3" name="Content Placeholder 2"/>
          <p:cNvSpPr>
            <a:spLocks noGrp="1"/>
          </p:cNvSpPr>
          <p:nvPr>
            <p:ph idx="1"/>
          </p:nvPr>
        </p:nvSpPr>
        <p:spPr/>
        <p:txBody>
          <a:bodyPr/>
          <a:lstStyle/>
          <a:p>
            <a:r>
              <a:rPr lang="en-US" dirty="0" smtClean="0"/>
              <a:t>Study your </a:t>
            </a:r>
            <a:r>
              <a:rPr lang="en-US" smtClean="0"/>
              <a:t>“Understanding Maps WS”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3" name="Content Placeholder 2"/>
          <p:cNvSpPr>
            <a:spLocks noGrp="1"/>
          </p:cNvSpPr>
          <p:nvPr>
            <p:ph idx="1"/>
          </p:nvPr>
        </p:nvSpPr>
        <p:spPr/>
        <p:txBody>
          <a:bodyPr/>
          <a:lstStyle/>
          <a:p>
            <a:r>
              <a:rPr lang="en-US" dirty="0" smtClean="0"/>
              <a:t>From your experience with the “Material World” posters, what are some things that might be considered part of a definition of Geography?</a:t>
            </a:r>
            <a:endParaRPr lang="en-US" dirty="0"/>
          </a:p>
        </p:txBody>
      </p:sp>
      <p:pic>
        <p:nvPicPr>
          <p:cNvPr id="4" name="Picture 3"/>
          <p:cNvPicPr>
            <a:picLocks noChangeAspect="1"/>
          </p:cNvPicPr>
          <p:nvPr/>
        </p:nvPicPr>
        <p:blipFill>
          <a:blip r:embed="rId2"/>
          <a:stretch>
            <a:fillRect/>
          </a:stretch>
        </p:blipFill>
        <p:spPr>
          <a:xfrm>
            <a:off x="2970504" y="3613077"/>
            <a:ext cx="5882971" cy="324492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05349" y="-1"/>
            <a:ext cx="8458200" cy="71773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Mercator Projection</a:t>
            </a:r>
            <a:endParaRPr lang="en-US" dirty="0"/>
          </a:p>
        </p:txBody>
      </p:sp>
      <p:sp>
        <p:nvSpPr>
          <p:cNvPr id="3" name="Content Placeholder 2"/>
          <p:cNvSpPr>
            <a:spLocks noGrp="1"/>
          </p:cNvSpPr>
          <p:nvPr>
            <p:ph idx="1"/>
          </p:nvPr>
        </p:nvSpPr>
        <p:spPr/>
        <p:txBody>
          <a:bodyPr/>
          <a:lstStyle/>
          <a:p>
            <a:r>
              <a:rPr lang="en-US" dirty="0" smtClean="0"/>
              <a:t>Cylindrical</a:t>
            </a:r>
          </a:p>
          <a:p>
            <a:r>
              <a:rPr lang="en-US" dirty="0" smtClean="0"/>
              <a:t>Navigational… standard nautical map as direction and shape stay constant</a:t>
            </a:r>
          </a:p>
          <a:p>
            <a:r>
              <a:rPr lang="en-US" dirty="0" smtClean="0"/>
              <a:t>Conformal projection as it maintains angles</a:t>
            </a:r>
          </a:p>
          <a:p>
            <a:r>
              <a:rPr lang="en-US" dirty="0" smtClean="0"/>
              <a:t>Scale increases as you move farther form the poles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7715" y="274638"/>
            <a:ext cx="9491715" cy="485132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Robinson Projection</a:t>
            </a:r>
            <a:endParaRPr lang="en-US" dirty="0"/>
          </a:p>
        </p:txBody>
      </p:sp>
      <p:sp>
        <p:nvSpPr>
          <p:cNvPr id="3" name="Content Placeholder 2"/>
          <p:cNvSpPr>
            <a:spLocks noGrp="1"/>
          </p:cNvSpPr>
          <p:nvPr>
            <p:ph idx="1"/>
          </p:nvPr>
        </p:nvSpPr>
        <p:spPr/>
        <p:txBody>
          <a:bodyPr/>
          <a:lstStyle/>
          <a:p>
            <a:r>
              <a:rPr lang="en-US" dirty="0" smtClean="0"/>
              <a:t>Not Equal area or conformal</a:t>
            </a:r>
          </a:p>
          <a:p>
            <a:r>
              <a:rPr lang="en-US" dirty="0" smtClean="0"/>
              <a:t>Shows the whole world while attempting to minimize size, shape, and direction distortions</a:t>
            </a:r>
          </a:p>
          <a:p>
            <a:r>
              <a:rPr lang="en-US" dirty="0" smtClean="0"/>
              <a:t>Uses curved meridians</a:t>
            </a:r>
          </a:p>
          <a:p>
            <a:r>
              <a:rPr lang="en-US" dirty="0" smtClean="0"/>
              <a:t>Aesthetically pleasing and most often used in classrooms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71744"/>
            <a:ext cx="9525026" cy="485181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Fuller Projection</a:t>
            </a:r>
            <a:endParaRPr lang="en-US" dirty="0"/>
          </a:p>
        </p:txBody>
      </p:sp>
      <p:sp>
        <p:nvSpPr>
          <p:cNvPr id="3" name="Content Placeholder 2"/>
          <p:cNvSpPr>
            <a:spLocks noGrp="1"/>
          </p:cNvSpPr>
          <p:nvPr>
            <p:ph idx="1"/>
          </p:nvPr>
        </p:nvSpPr>
        <p:spPr/>
        <p:txBody>
          <a:bodyPr/>
          <a:lstStyle/>
          <a:p>
            <a:r>
              <a:rPr lang="en-US" dirty="0" smtClean="0"/>
              <a:t>Projection created to maintain accurate size and shape land masses</a:t>
            </a:r>
          </a:p>
          <a:p>
            <a:r>
              <a:rPr lang="en-US" dirty="0" smtClean="0"/>
              <a:t>Called a </a:t>
            </a:r>
            <a:r>
              <a:rPr lang="en-US" dirty="0" err="1" smtClean="0"/>
              <a:t>Dymaxion</a:t>
            </a:r>
            <a:r>
              <a:rPr lang="en-US" dirty="0" smtClean="0"/>
              <a:t> </a:t>
            </a:r>
          </a:p>
          <a:p>
            <a:r>
              <a:rPr lang="en-US" dirty="0" smtClean="0"/>
              <a:t>Distorts location and direction and size of the oceans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2675" y="1"/>
            <a:ext cx="9346675" cy="596110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 Projection</a:t>
            </a:r>
            <a:endParaRPr lang="en-US" dirty="0"/>
          </a:p>
        </p:txBody>
      </p:sp>
      <p:sp>
        <p:nvSpPr>
          <p:cNvPr id="3" name="Content Placeholder 2"/>
          <p:cNvSpPr>
            <a:spLocks noGrp="1"/>
          </p:cNvSpPr>
          <p:nvPr>
            <p:ph idx="1"/>
          </p:nvPr>
        </p:nvSpPr>
        <p:spPr/>
        <p:txBody>
          <a:bodyPr/>
          <a:lstStyle/>
          <a:p>
            <a:r>
              <a:rPr lang="en-US" dirty="0" smtClean="0"/>
              <a:t>Equal Area Projection</a:t>
            </a:r>
          </a:p>
          <a:p>
            <a:r>
              <a:rPr lang="en-US" dirty="0" smtClean="0"/>
              <a:t>Distorts shapes near the poles in order to accurately depict sizes</a:t>
            </a:r>
          </a:p>
          <a:p>
            <a:r>
              <a:rPr lang="en-US" dirty="0" smtClean="0"/>
              <a:t>Considered political statement as a representation of poor equatorial countries because they are shown more accurately in size to wealthier countries to the North</a:t>
            </a:r>
          </a:p>
          <a:p>
            <a:r>
              <a:rPr lang="en-US" dirty="0" smtClean="0"/>
              <a:t>Cylindrical</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85054" y="-692178"/>
            <a:ext cx="7538325" cy="755017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Azimuthal</a:t>
            </a:r>
            <a:r>
              <a:rPr lang="en-US" dirty="0" smtClean="0"/>
              <a:t> Projections</a:t>
            </a:r>
            <a:endParaRPr lang="en-US" dirty="0"/>
          </a:p>
        </p:txBody>
      </p:sp>
      <p:sp>
        <p:nvSpPr>
          <p:cNvPr id="3" name="Content Placeholder 2"/>
          <p:cNvSpPr>
            <a:spLocks noGrp="1"/>
          </p:cNvSpPr>
          <p:nvPr>
            <p:ph idx="1"/>
          </p:nvPr>
        </p:nvSpPr>
        <p:spPr/>
        <p:txBody>
          <a:bodyPr/>
          <a:lstStyle/>
          <a:p>
            <a:r>
              <a:rPr lang="en-US" dirty="0" smtClean="0"/>
              <a:t>Planar projection. Taken on a flat image as though a light shines outward from the globe and is traced on the paper</a:t>
            </a:r>
          </a:p>
          <a:p>
            <a:r>
              <a:rPr lang="en-US" dirty="0" smtClean="0"/>
              <a:t>Shows have the globe</a:t>
            </a:r>
          </a:p>
          <a:p>
            <a:r>
              <a:rPr lang="en-US" dirty="0" smtClean="0"/>
              <a:t>Looks like a photograph</a:t>
            </a:r>
          </a:p>
          <a:p>
            <a:r>
              <a:rPr lang="en-US" dirty="0" smtClean="0"/>
              <a:t>Usually centers one of the poles in the image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3" name="Content Placeholder 2"/>
          <p:cNvSpPr>
            <a:spLocks noGrp="1"/>
          </p:cNvSpPr>
          <p:nvPr>
            <p:ph idx="1"/>
          </p:nvPr>
        </p:nvSpPr>
        <p:spPr/>
        <p:txBody>
          <a:bodyPr/>
          <a:lstStyle/>
          <a:p>
            <a:r>
              <a:rPr lang="en-US" dirty="0" smtClean="0"/>
              <a:t>Read pages 1-8 on Awakening to World Hunger. Take C-notes on this section</a:t>
            </a:r>
          </a:p>
          <a:p>
            <a:r>
              <a:rPr lang="en-US" dirty="0" smtClean="0"/>
              <a:t>Watch the National Geographic Video. Is there anything else you would like to add to your definition?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IV. Five Themes and Four Traditions</a:t>
            </a:r>
            <a:endParaRPr lang="en-US" dirty="0"/>
          </a:p>
        </p:txBody>
      </p:sp>
      <p:pic>
        <p:nvPicPr>
          <p:cNvPr id="4" name="Picture 3"/>
          <p:cNvPicPr>
            <a:picLocks noChangeAspect="1"/>
          </p:cNvPicPr>
          <p:nvPr/>
        </p:nvPicPr>
        <p:blipFill>
          <a:blip r:embed="rId2"/>
          <a:stretch>
            <a:fillRect/>
          </a:stretch>
        </p:blipFill>
        <p:spPr>
          <a:xfrm>
            <a:off x="6042882" y="0"/>
            <a:ext cx="3101118" cy="377647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Traditions</a:t>
            </a:r>
            <a:endParaRPr lang="en-US" dirty="0"/>
          </a:p>
        </p:txBody>
      </p:sp>
      <p:sp>
        <p:nvSpPr>
          <p:cNvPr id="3" name="Content Placeholder 2"/>
          <p:cNvSpPr>
            <a:spLocks noGrp="1"/>
          </p:cNvSpPr>
          <p:nvPr>
            <p:ph idx="1"/>
          </p:nvPr>
        </p:nvSpPr>
        <p:spPr>
          <a:xfrm>
            <a:off x="457200" y="2012986"/>
            <a:ext cx="8229600" cy="4561550"/>
          </a:xfrm>
        </p:spPr>
        <p:txBody>
          <a:bodyPr>
            <a:normAutofit fontScale="92500" lnSpcReduction="20000"/>
          </a:bodyPr>
          <a:lstStyle/>
          <a:p>
            <a:r>
              <a:rPr lang="en-US" dirty="0" smtClean="0"/>
              <a:t>W.D Pattison</a:t>
            </a:r>
          </a:p>
          <a:p>
            <a:r>
              <a:rPr lang="en-US" dirty="0" smtClean="0"/>
              <a:t>Studied the history of Geography study.  Determined that there were 4 areas of focus:</a:t>
            </a:r>
          </a:p>
          <a:p>
            <a:pPr lvl="1"/>
            <a:r>
              <a:rPr lang="en-US" dirty="0" smtClean="0"/>
              <a:t>Earth/Science Tradition:</a:t>
            </a:r>
          </a:p>
          <a:p>
            <a:pPr lvl="2"/>
            <a:r>
              <a:rPr lang="en-US" dirty="0" smtClean="0"/>
              <a:t>Physical Natural Geography</a:t>
            </a:r>
          </a:p>
          <a:p>
            <a:pPr lvl="1"/>
            <a:r>
              <a:rPr lang="en-US" dirty="0" err="1" smtClean="0"/>
              <a:t>Locational</a:t>
            </a:r>
            <a:r>
              <a:rPr lang="en-US" dirty="0" smtClean="0"/>
              <a:t> Analysis: Spatial Tradition:</a:t>
            </a:r>
          </a:p>
          <a:p>
            <a:pPr lvl="2"/>
            <a:r>
              <a:rPr lang="en-US" dirty="0" smtClean="0"/>
              <a:t>Where things are and what are they </a:t>
            </a:r>
            <a:r>
              <a:rPr lang="en-US" dirty="0" err="1" smtClean="0"/>
              <a:t>llike</a:t>
            </a:r>
            <a:endParaRPr lang="en-US" dirty="0" smtClean="0"/>
          </a:p>
          <a:p>
            <a:pPr lvl="1"/>
            <a:r>
              <a:rPr lang="en-US" dirty="0" smtClean="0"/>
              <a:t>Area Analysis:</a:t>
            </a:r>
          </a:p>
          <a:p>
            <a:pPr lvl="2"/>
            <a:r>
              <a:rPr lang="en-US" dirty="0" smtClean="0"/>
              <a:t>Regional study of the world</a:t>
            </a:r>
          </a:p>
          <a:p>
            <a:pPr lvl="1"/>
            <a:r>
              <a:rPr lang="en-US" dirty="0" smtClean="0"/>
              <a:t>Culture Environment Tradition</a:t>
            </a:r>
          </a:p>
          <a:p>
            <a:pPr lvl="2"/>
            <a:r>
              <a:rPr lang="en-US" dirty="0" smtClean="0"/>
              <a:t>Study of Human impact on the world</a:t>
            </a:r>
          </a:p>
          <a:p>
            <a:pPr lvl="1"/>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Themes of Geography</a:t>
            </a:r>
            <a:endParaRPr lang="en-US" dirty="0"/>
          </a:p>
        </p:txBody>
      </p:sp>
      <p:sp>
        <p:nvSpPr>
          <p:cNvPr id="3" name="Content Placeholder 2"/>
          <p:cNvSpPr>
            <a:spLocks noGrp="1"/>
          </p:cNvSpPr>
          <p:nvPr>
            <p:ph idx="1"/>
          </p:nvPr>
        </p:nvSpPr>
        <p:spPr/>
        <p:txBody>
          <a:bodyPr>
            <a:normAutofit lnSpcReduction="10000"/>
          </a:bodyPr>
          <a:lstStyle/>
          <a:p>
            <a:r>
              <a:rPr lang="en-US" dirty="0" smtClean="0"/>
              <a:t>Created by National Geographic in response to bad Geography test scores nation wide in the 1980’s to create better geography study in the US.</a:t>
            </a:r>
          </a:p>
          <a:p>
            <a:pPr lvl="1"/>
            <a:r>
              <a:rPr lang="en-US" dirty="0" smtClean="0"/>
              <a:t>Location</a:t>
            </a:r>
          </a:p>
          <a:p>
            <a:pPr lvl="1"/>
            <a:r>
              <a:rPr lang="en-US" dirty="0" smtClean="0"/>
              <a:t>Place</a:t>
            </a:r>
          </a:p>
          <a:p>
            <a:pPr lvl="1"/>
            <a:r>
              <a:rPr lang="en-US" dirty="0" smtClean="0"/>
              <a:t>Movement</a:t>
            </a:r>
          </a:p>
          <a:p>
            <a:pPr lvl="1"/>
            <a:r>
              <a:rPr lang="en-US" dirty="0" smtClean="0"/>
              <a:t>Region</a:t>
            </a:r>
          </a:p>
          <a:p>
            <a:pPr lvl="1"/>
            <a:r>
              <a:rPr lang="en-US" dirty="0" smtClean="0"/>
              <a:t>Human Environment Interaction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a:t>
            </a:r>
            <a:r>
              <a:rPr lang="en-US" dirty="0" err="1" smtClean="0"/>
              <a:t>Geography:LOCATION</a:t>
            </a:r>
            <a:endParaRPr lang="en-US" dirty="0"/>
          </a:p>
        </p:txBody>
      </p:sp>
      <p:sp>
        <p:nvSpPr>
          <p:cNvPr id="3" name="Content Placeholder 2"/>
          <p:cNvSpPr>
            <a:spLocks noGrp="1"/>
          </p:cNvSpPr>
          <p:nvPr>
            <p:ph idx="1"/>
          </p:nvPr>
        </p:nvSpPr>
        <p:spPr/>
        <p:txBody>
          <a:bodyPr/>
          <a:lstStyle/>
          <a:p>
            <a:r>
              <a:rPr lang="en-US" dirty="0" smtClean="0"/>
              <a:t>Location: study of where things are</a:t>
            </a:r>
          </a:p>
          <a:p>
            <a:pPr lvl="1"/>
            <a:r>
              <a:rPr lang="en-US" dirty="0" smtClean="0"/>
              <a:t>Absolute Location: where things are based on coordinates or addresses:</a:t>
            </a:r>
          </a:p>
          <a:p>
            <a:pPr lvl="2"/>
            <a:r>
              <a:rPr lang="en-US" dirty="0" smtClean="0"/>
              <a:t>Grid system</a:t>
            </a:r>
          </a:p>
          <a:p>
            <a:pPr lvl="2"/>
            <a:r>
              <a:rPr lang="en-US" dirty="0" smtClean="0"/>
              <a:t>GPS (Global Positioning systems)</a:t>
            </a:r>
          </a:p>
          <a:p>
            <a:pPr lvl="3"/>
            <a:r>
              <a:rPr lang="en-US" dirty="0" smtClean="0"/>
              <a:t>Remote sensing: studying or observing from a distance</a:t>
            </a:r>
          </a:p>
          <a:p>
            <a:pPr lvl="4"/>
            <a:r>
              <a:rPr lang="en-US" dirty="0" smtClean="0"/>
              <a:t>Satellites</a:t>
            </a:r>
          </a:p>
          <a:p>
            <a:pPr lvl="3"/>
            <a:r>
              <a:rPr lang="en-US" dirty="0" smtClean="0"/>
              <a:t>Triangulation: 3 points of reference to create a location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LOCATION</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smtClean="0"/>
              <a:t>Location: study of where things are</a:t>
            </a:r>
          </a:p>
          <a:p>
            <a:pPr lvl="1"/>
            <a:r>
              <a:rPr lang="en-US" dirty="0" smtClean="0"/>
              <a:t>Absolute Location: Exact location using the grid system or addresses</a:t>
            </a:r>
          </a:p>
          <a:p>
            <a:pPr lvl="2"/>
            <a:r>
              <a:rPr lang="en-US" dirty="0" smtClean="0"/>
              <a:t>GPS: Global Positioning System</a:t>
            </a:r>
          </a:p>
          <a:p>
            <a:pPr lvl="3"/>
            <a:r>
              <a:rPr lang="en-US" dirty="0" smtClean="0"/>
              <a:t>Remote Sensing: observing from a distance (satellites)</a:t>
            </a:r>
          </a:p>
          <a:p>
            <a:pPr lvl="3"/>
            <a:r>
              <a:rPr lang="en-US" dirty="0" smtClean="0"/>
              <a:t>Triangulation: Three points of reference needed for exact location of something</a:t>
            </a:r>
          </a:p>
          <a:p>
            <a:pPr lvl="1"/>
            <a:r>
              <a:rPr lang="en-US" dirty="0" smtClean="0"/>
              <a:t>Relative Location: where something is in relationships to something else: “I live near Salk.”</a:t>
            </a:r>
          </a:p>
          <a:p>
            <a:pPr lvl="1"/>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LOCATION</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smtClean="0"/>
              <a:t>Characteristics of Location:</a:t>
            </a:r>
          </a:p>
          <a:p>
            <a:pPr lvl="1"/>
            <a:r>
              <a:rPr lang="en-US" dirty="0" smtClean="0"/>
              <a:t>Site: physical characteristics of a place:</a:t>
            </a:r>
          </a:p>
          <a:p>
            <a:pPr lvl="2"/>
            <a:r>
              <a:rPr lang="en-US" dirty="0" smtClean="0"/>
              <a:t>Two rivers come together, good farm land, abundant trees</a:t>
            </a:r>
          </a:p>
          <a:p>
            <a:pPr lvl="1"/>
            <a:r>
              <a:rPr lang="en-US" dirty="0" smtClean="0"/>
              <a:t>Situation: the qualities of a location in relation to other places (relative location)</a:t>
            </a:r>
          </a:p>
          <a:p>
            <a:pPr lvl="2"/>
            <a:r>
              <a:rPr lang="en-US" dirty="0" smtClean="0"/>
              <a:t>It is near trade routes, near north woods and southern prairies, connecting point from Chicago to the West</a:t>
            </a:r>
          </a:p>
          <a:p>
            <a:pPr lvl="1"/>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smtClean="0"/>
              <a:t>Place asks the Question: What is it like there?</a:t>
            </a:r>
          </a:p>
          <a:p>
            <a:r>
              <a:rPr lang="en-US" dirty="0" smtClean="0"/>
              <a:t>Some Places are very different and easily recognizable…. = </a:t>
            </a:r>
            <a:r>
              <a:rPr lang="en-US" b="1" u="sng" dirty="0" smtClean="0"/>
              <a:t>Place Uniqueness</a:t>
            </a:r>
          </a:p>
          <a:p>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3026607" y="3818400"/>
            <a:ext cx="3175000" cy="2387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err="1" smtClean="0"/>
              <a:t>Placelessness</a:t>
            </a:r>
            <a:r>
              <a:rPr lang="en-US" dirty="0" smtClean="0"/>
              <a:t>: Some places look like everywhere else… Meaning that they have no place uniqueness</a:t>
            </a:r>
          </a:p>
          <a:p>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4127359" y="3095519"/>
            <a:ext cx="5016641" cy="376248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smtClean="0"/>
              <a:t>Places Change:</a:t>
            </a:r>
          </a:p>
          <a:p>
            <a:pPr lvl="1"/>
            <a:r>
              <a:rPr lang="en-US" dirty="0" smtClean="0"/>
              <a:t>Cultural Landscape: (Carl Sauer): The combined work of nature and man.</a:t>
            </a:r>
          </a:p>
          <a:p>
            <a:pPr lvl="2"/>
            <a:r>
              <a:rPr lang="en-US" dirty="0" smtClean="0"/>
              <a:t>Natural Landscape: No Human changes</a:t>
            </a:r>
          </a:p>
          <a:p>
            <a:pPr lvl="2"/>
            <a:r>
              <a:rPr lang="en-US" dirty="0" smtClean="0"/>
              <a:t>Built Landscape: Human made landscape</a:t>
            </a:r>
          </a:p>
          <a:p>
            <a:pPr lvl="3"/>
            <a:r>
              <a:rPr lang="en-US" dirty="0" smtClean="0"/>
              <a:t>Sequent </a:t>
            </a:r>
            <a:r>
              <a:rPr lang="en-US" dirty="0" err="1" smtClean="0"/>
              <a:t>Occupance</a:t>
            </a:r>
            <a:r>
              <a:rPr lang="en-US" dirty="0" smtClean="0"/>
              <a:t>: Evidence of multiple cultures in the landscape from a history of a variety of inhabitants</a:t>
            </a:r>
          </a:p>
          <a:p>
            <a:pPr lvl="3"/>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r>
              <a:rPr lang="en-US" dirty="0" err="1" smtClean="0"/>
              <a:t>Toponyms</a:t>
            </a:r>
            <a:r>
              <a:rPr lang="en-US" dirty="0" smtClean="0"/>
              <a:t>: </a:t>
            </a:r>
            <a:r>
              <a:rPr lang="en-US" dirty="0" err="1" smtClean="0"/>
              <a:t>Topo</a:t>
            </a:r>
            <a:r>
              <a:rPr lang="en-US" dirty="0" smtClean="0"/>
              <a:t> = place, </a:t>
            </a:r>
            <a:r>
              <a:rPr lang="en-US" dirty="0" err="1" smtClean="0"/>
              <a:t>nym</a:t>
            </a:r>
            <a:r>
              <a:rPr lang="en-US" dirty="0" smtClean="0"/>
              <a:t> = name… Place names:</a:t>
            </a:r>
          </a:p>
          <a:p>
            <a:pPr lvl="1"/>
            <a:r>
              <a:rPr lang="en-US" dirty="0" smtClean="0"/>
              <a:t>Grand Canyon</a:t>
            </a:r>
          </a:p>
          <a:p>
            <a:pPr lvl="1"/>
            <a:r>
              <a:rPr lang="en-US" dirty="0" smtClean="0"/>
              <a:t>New Prague</a:t>
            </a:r>
          </a:p>
          <a:p>
            <a:pPr lvl="1"/>
            <a:r>
              <a:rPr lang="en-US" dirty="0" smtClean="0"/>
              <a:t>Mississippi</a:t>
            </a:r>
          </a:p>
          <a:p>
            <a:pPr lvl="1"/>
            <a:r>
              <a:rPr lang="en-US" dirty="0" smtClean="0"/>
              <a:t>Los Angeles</a:t>
            </a:r>
          </a:p>
          <a:p>
            <a:pPr lvl="1"/>
            <a:r>
              <a:rPr lang="en-US" smtClean="0"/>
              <a:t>Etc……</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5" name="Content Placeholder 4"/>
          <p:cNvSpPr>
            <a:spLocks noGrp="1"/>
          </p:cNvSpPr>
          <p:nvPr>
            <p:ph idx="1"/>
          </p:nvPr>
        </p:nvSpPr>
        <p:spPr/>
        <p:txBody>
          <a:bodyPr/>
          <a:lstStyle/>
          <a:p>
            <a:r>
              <a:rPr lang="en-US" dirty="0" smtClean="0"/>
              <a:t>View the image on your desk…. Record your thoughts about, “What is geography?”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Themes of Geography: Place</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pPr>
              <a:buNone/>
            </a:pPr>
            <a:r>
              <a:rPr lang="en-US" dirty="0" smtClean="0"/>
              <a:t>Sense of place: One’s sense of meaning of a place based on direct interaction</a:t>
            </a:r>
          </a:p>
          <a:p>
            <a:pPr>
              <a:buNone/>
            </a:pPr>
            <a:endParaRPr lang="en-US" dirty="0" smtClean="0"/>
          </a:p>
          <a:p>
            <a:pPr>
              <a:buNone/>
            </a:pPr>
            <a:r>
              <a:rPr lang="en-US" dirty="0" smtClean="0"/>
              <a:t>Perception of place: belief or understanding of what a place is like, often based on books, movies, stories, or pictures.</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eblij_ch01_fig07a"/>
          <p:cNvPicPr>
            <a:picLocks noChangeAspect="1" noChangeArrowheads="1"/>
          </p:cNvPicPr>
          <p:nvPr/>
        </p:nvPicPr>
        <p:blipFill>
          <a:blip r:embed="rId2"/>
          <a:srcRect/>
          <a:stretch>
            <a:fillRect/>
          </a:stretch>
        </p:blipFill>
        <p:spPr bwMode="auto">
          <a:xfrm>
            <a:off x="0" y="0"/>
            <a:ext cx="5486400" cy="3683000"/>
          </a:xfrm>
          <a:prstGeom prst="rect">
            <a:avLst/>
          </a:prstGeom>
          <a:noFill/>
          <a:ln w="9525">
            <a:noFill/>
            <a:miter lim="800000"/>
            <a:headEnd/>
            <a:tailEnd/>
          </a:ln>
        </p:spPr>
      </p:pic>
      <p:pic>
        <p:nvPicPr>
          <p:cNvPr id="50179" name="Picture 3" descr="deblij_ch01_fig07b"/>
          <p:cNvPicPr>
            <a:picLocks noChangeAspect="1" noChangeArrowheads="1"/>
          </p:cNvPicPr>
          <p:nvPr/>
        </p:nvPicPr>
        <p:blipFill>
          <a:blip r:embed="rId3"/>
          <a:srcRect/>
          <a:stretch>
            <a:fillRect/>
          </a:stretch>
        </p:blipFill>
        <p:spPr bwMode="auto">
          <a:xfrm>
            <a:off x="3657600" y="3175000"/>
            <a:ext cx="5486400" cy="3683000"/>
          </a:xfrm>
          <a:prstGeom prst="rect">
            <a:avLst/>
          </a:prstGeom>
          <a:noFill/>
          <a:ln w="9525">
            <a:noFill/>
            <a:miter lim="800000"/>
            <a:headEnd/>
            <a:tailEnd/>
          </a:ln>
        </p:spPr>
      </p:pic>
      <p:sp>
        <p:nvSpPr>
          <p:cNvPr id="50180" name="Text Box 4"/>
          <p:cNvSpPr txBox="1">
            <a:spLocks noChangeArrowheads="1"/>
          </p:cNvSpPr>
          <p:nvPr/>
        </p:nvSpPr>
        <p:spPr bwMode="auto">
          <a:xfrm>
            <a:off x="0" y="3657600"/>
            <a:ext cx="3048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00CC00"/>
                </a:solidFill>
                <a:latin typeface="Franklin Gothic Medium" charset="0"/>
              </a:rPr>
              <a:t>Where Pennsylvanian students prefer to live</a:t>
            </a:r>
          </a:p>
        </p:txBody>
      </p:sp>
      <p:sp>
        <p:nvSpPr>
          <p:cNvPr id="50181" name="Text Box 5"/>
          <p:cNvSpPr txBox="1">
            <a:spLocks noChangeArrowheads="1"/>
          </p:cNvSpPr>
          <p:nvPr/>
        </p:nvSpPr>
        <p:spPr bwMode="auto">
          <a:xfrm>
            <a:off x="838200" y="5867400"/>
            <a:ext cx="3048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00CC00"/>
                </a:solidFill>
                <a:latin typeface="Franklin Gothic Medium" charset="0"/>
              </a:rPr>
              <a:t>Where Californian students prefer to live</a:t>
            </a:r>
          </a:p>
        </p:txBody>
      </p:sp>
      <p:sp>
        <p:nvSpPr>
          <p:cNvPr id="50182" name="Text Box 6"/>
          <p:cNvSpPr txBox="1">
            <a:spLocks noChangeArrowheads="1"/>
          </p:cNvSpPr>
          <p:nvPr/>
        </p:nvSpPr>
        <p:spPr bwMode="auto">
          <a:xfrm>
            <a:off x="5791200" y="914400"/>
            <a:ext cx="3048000" cy="1217613"/>
          </a:xfrm>
          <a:prstGeom prst="rect">
            <a:avLst/>
          </a:prstGeom>
          <a:noFill/>
          <a:ln w="9525">
            <a:noFill/>
            <a:miter lim="800000"/>
            <a:headEnd/>
            <a:tailEnd/>
          </a:ln>
        </p:spPr>
        <p:txBody>
          <a:bodyPr>
            <a:prstTxWarp prst="textNoShape">
              <a:avLst/>
            </a:prstTxWarp>
            <a:spAutoFit/>
          </a:bodyPr>
          <a:lstStyle/>
          <a:p>
            <a:pPr algn="ctr">
              <a:spcBef>
                <a:spcPct val="5000"/>
              </a:spcBef>
            </a:pPr>
            <a:r>
              <a:rPr lang="en-US" sz="3600">
                <a:solidFill>
                  <a:schemeClr val="hlink"/>
                </a:solidFill>
                <a:latin typeface="Franklin Gothic Medium" charset="0"/>
              </a:rPr>
              <a:t>Perception </a:t>
            </a:r>
          </a:p>
          <a:p>
            <a:pPr algn="ctr">
              <a:spcBef>
                <a:spcPct val="5000"/>
              </a:spcBef>
            </a:pPr>
            <a:r>
              <a:rPr lang="en-US" sz="3600">
                <a:solidFill>
                  <a:schemeClr val="hlink"/>
                </a:solidFill>
                <a:latin typeface="Franklin Gothic Medium" charset="0"/>
              </a:rPr>
              <a:t>of Place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pPr>
              <a:buNone/>
            </a:pPr>
            <a:r>
              <a:rPr lang="en-US" dirty="0" smtClean="0"/>
              <a:t>Geographers, when studying the earth want to examine the movement of people, goods, and ideas….</a:t>
            </a:r>
          </a:p>
          <a:p>
            <a:pPr>
              <a:buNone/>
            </a:pPr>
            <a:endParaRPr lang="en-US" dirty="0" smtClean="0"/>
          </a:p>
          <a:p>
            <a:pPr>
              <a:buNone/>
            </a:pPr>
            <a:r>
              <a:rPr lang="en-US" dirty="0" smtClean="0"/>
              <a:t>Absolute Distance vs. Relative Distance:</a:t>
            </a:r>
          </a:p>
          <a:p>
            <a:pPr>
              <a:buNone/>
            </a:pPr>
            <a:r>
              <a:rPr lang="en-US" dirty="0" smtClean="0"/>
              <a:t>	Absolute=Miles… measurable</a:t>
            </a:r>
          </a:p>
          <a:p>
            <a:pPr>
              <a:buNone/>
            </a:pPr>
            <a:r>
              <a:rPr lang="en-US" dirty="0" smtClean="0"/>
              <a:t>	Relative=Time and convenience</a:t>
            </a:r>
          </a:p>
          <a:p>
            <a:pPr>
              <a:buNone/>
            </a:pPr>
            <a:endParaRPr lang="en-US" dirty="0" smtClean="0"/>
          </a:p>
          <a:p>
            <a:pPr>
              <a:buNone/>
            </a:pPr>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a:xfrm>
            <a:off x="457200" y="1999476"/>
            <a:ext cx="8229600" cy="4575060"/>
          </a:xfrm>
        </p:spPr>
        <p:txBody>
          <a:bodyPr>
            <a:normAutofit/>
          </a:bodyPr>
          <a:lstStyle/>
          <a:p>
            <a:pPr>
              <a:buNone/>
            </a:pPr>
            <a:r>
              <a:rPr lang="en-US" dirty="0" smtClean="0"/>
              <a:t>Spatial Interaction: Geography term describing connectivity between places…</a:t>
            </a:r>
          </a:p>
          <a:p>
            <a:r>
              <a:rPr lang="en-US" dirty="0" smtClean="0"/>
              <a:t>What things impact spatial interaction?</a:t>
            </a:r>
          </a:p>
          <a:p>
            <a:pPr lvl="1"/>
            <a:r>
              <a:rPr lang="en-US" dirty="0" smtClean="0"/>
              <a:t>Distance</a:t>
            </a:r>
          </a:p>
          <a:p>
            <a:pPr lvl="1"/>
            <a:r>
              <a:rPr lang="en-US" dirty="0" smtClean="0"/>
              <a:t>Size of places</a:t>
            </a:r>
          </a:p>
          <a:p>
            <a:pPr lvl="1"/>
            <a:r>
              <a:rPr lang="en-US" dirty="0" smtClean="0"/>
              <a:t>Pull of a place</a:t>
            </a:r>
          </a:p>
          <a:p>
            <a:pPr lvl="1"/>
            <a:r>
              <a:rPr lang="en-US" dirty="0" smtClean="0"/>
              <a:t>Who lives there</a:t>
            </a:r>
          </a:p>
          <a:p>
            <a:pPr lvl="1"/>
            <a:r>
              <a:rPr lang="en-US" dirty="0" smtClean="0"/>
              <a:t>What goods are provided……</a:t>
            </a:r>
          </a:p>
          <a:p>
            <a:pPr>
              <a:buNone/>
            </a:pPr>
            <a:endParaRPr lang="en-US" dirty="0" smtClean="0"/>
          </a:p>
          <a:p>
            <a:pPr>
              <a:buNone/>
            </a:pPr>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a:xfrm>
            <a:off x="457200" y="1775191"/>
            <a:ext cx="8229600" cy="4868224"/>
          </a:xfrm>
        </p:spPr>
        <p:txBody>
          <a:bodyPr>
            <a:normAutofit/>
          </a:bodyPr>
          <a:lstStyle/>
          <a:p>
            <a:r>
              <a:rPr lang="en-US" dirty="0" smtClean="0"/>
              <a:t>Terms of Spatial Interaction:</a:t>
            </a:r>
          </a:p>
          <a:p>
            <a:pPr lvl="1"/>
            <a:r>
              <a:rPr lang="en-US" dirty="0" smtClean="0"/>
              <a:t>Connectivity vs. Accessibility</a:t>
            </a:r>
          </a:p>
          <a:p>
            <a:pPr lvl="1"/>
            <a:r>
              <a:rPr lang="en-US" dirty="0" smtClean="0"/>
              <a:t>Connectivity: Degree by which two places are linked or bonded together.</a:t>
            </a:r>
          </a:p>
          <a:p>
            <a:pPr lvl="2"/>
            <a:r>
              <a:rPr lang="en-US" dirty="0" smtClean="0"/>
              <a:t>What connects them? What Goods do they have?</a:t>
            </a:r>
          </a:p>
          <a:p>
            <a:pPr lvl="1"/>
            <a:r>
              <a:rPr lang="en-US" dirty="0" smtClean="0"/>
              <a:t>Accessibility: How easy is it to get there?</a:t>
            </a:r>
          </a:p>
          <a:p>
            <a:pPr lvl="2"/>
            <a:r>
              <a:rPr lang="en-US" dirty="0" smtClean="0"/>
              <a:t>How far? What Cost? Time?</a:t>
            </a:r>
          </a:p>
          <a:p>
            <a:pPr lvl="1"/>
            <a:r>
              <a:rPr lang="en-US" dirty="0" smtClean="0"/>
              <a:t>Two places that have high connectivity and high accessibility are likely to have high amounts of spatial interaction.</a:t>
            </a:r>
          </a:p>
          <a:p>
            <a:pPr lvl="3"/>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Movement</a:t>
            </a:r>
            <a:endParaRPr lang="en-US" dirty="0"/>
          </a:p>
        </p:txBody>
      </p:sp>
      <p:sp>
        <p:nvSpPr>
          <p:cNvPr id="3" name="Content Placeholder 2"/>
          <p:cNvSpPr>
            <a:spLocks noGrp="1"/>
          </p:cNvSpPr>
          <p:nvPr>
            <p:ph idx="1"/>
          </p:nvPr>
        </p:nvSpPr>
        <p:spPr/>
        <p:txBody>
          <a:bodyPr/>
          <a:lstStyle/>
          <a:p>
            <a:r>
              <a:rPr lang="en-US" dirty="0" smtClean="0"/>
              <a:t>Transferability: ease with which something can be moved…</a:t>
            </a:r>
          </a:p>
          <a:p>
            <a:pPr lvl="1"/>
            <a:r>
              <a:rPr lang="en-US" dirty="0" smtClean="0"/>
              <a:t>High transferability = low cost,</a:t>
            </a:r>
          </a:p>
          <a:p>
            <a:pPr lvl="1"/>
            <a:r>
              <a:rPr lang="en-US" dirty="0" smtClean="0"/>
              <a:t>Low transferability = high cost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lstStyle/>
          <a:p>
            <a:r>
              <a:rPr lang="en-US" dirty="0" smtClean="0"/>
              <a:t>Network: The network is the structure that is used in movement.</a:t>
            </a:r>
          </a:p>
          <a:p>
            <a:pPr lvl="1"/>
            <a:r>
              <a:rPr lang="en-US" dirty="0" smtClean="0"/>
              <a:t>Roads, airports, bus stations… Mostly a term about land travel… but what about moving stuff and ideas</a:t>
            </a:r>
          </a:p>
          <a:p>
            <a:pPr lvl="1"/>
            <a:r>
              <a:rPr lang="en-US" dirty="0" smtClean="0"/>
              <a:t>Internet</a:t>
            </a:r>
          </a:p>
          <a:p>
            <a:pPr lvl="1"/>
            <a:r>
              <a:rPr lang="en-US" dirty="0" smtClean="0"/>
              <a:t>Mail</a:t>
            </a:r>
          </a:p>
          <a:p>
            <a:pPr lvl="1"/>
            <a:r>
              <a:rPr lang="en-US" dirty="0" smtClean="0"/>
              <a:t>TV</a:t>
            </a:r>
          </a:p>
          <a:p>
            <a:pPr lvl="1"/>
            <a:r>
              <a:rPr lang="en-US" dirty="0" smtClean="0"/>
              <a:t>Phone</a:t>
            </a:r>
          </a:p>
          <a:p>
            <a:pPr lvl="1"/>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lstStyle/>
          <a:p>
            <a:r>
              <a:rPr lang="en-US" dirty="0" smtClean="0"/>
              <a:t>Time Space Compression: In terms of time, cost, and psychological understanding, movement is faster, easier, and cheaper, making the world, in practical terms…smaller</a:t>
            </a:r>
          </a:p>
          <a:p>
            <a:pPr lvl="1"/>
            <a:r>
              <a:rPr lang="en-US" dirty="0" smtClean="0"/>
              <a:t>David Harvey</a:t>
            </a:r>
          </a:p>
          <a:p>
            <a:r>
              <a:rPr lang="en-US" dirty="0" smtClean="0"/>
              <a:t>Globalization: </a:t>
            </a:r>
            <a:r>
              <a:rPr lang="en-US" i="1" dirty="0" smtClean="0"/>
              <a:t>globalization</a:t>
            </a:r>
            <a:r>
              <a:rPr lang="en-US" dirty="0" smtClean="0"/>
              <a:t> refers to the widening, deepening and speeding up of global interconnection.</a:t>
            </a:r>
          </a:p>
          <a:p>
            <a:pPr lvl="1"/>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lstStyle/>
          <a:p>
            <a:r>
              <a:rPr lang="en-US" dirty="0" smtClean="0"/>
              <a:t>How are Time Space Compression and Globalization changing the world?</a:t>
            </a:r>
          </a:p>
          <a:p>
            <a:pPr lvl="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lstStyle/>
          <a:p>
            <a:r>
              <a:rPr lang="en-US" dirty="0" smtClean="0"/>
              <a:t>How are Time Space Compression and Globalization changing </a:t>
            </a:r>
            <a:r>
              <a:rPr lang="en-US" smtClean="0"/>
              <a:t>the world?</a:t>
            </a:r>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defined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smtClean="0">
                <a:hlinkClick r:id="rId2" tooltip="Science"/>
              </a:rPr>
              <a:t>science</a:t>
            </a:r>
            <a:r>
              <a:rPr lang="en-US" dirty="0" smtClean="0"/>
              <a:t> that studies the lands, the features, the inhabitants, and the phenomena of the </a:t>
            </a:r>
            <a:r>
              <a:rPr lang="en-US" dirty="0" smtClean="0">
                <a:hlinkClick r:id="rId3" tooltip="Earth"/>
              </a:rPr>
              <a:t>Earth</a:t>
            </a:r>
            <a:r>
              <a:rPr lang="en-US" dirty="0" smtClean="0"/>
              <a:t>. (</a:t>
            </a:r>
            <a:r>
              <a:rPr lang="en-US" dirty="0" err="1" smtClean="0"/>
              <a:t>wikipedia</a:t>
            </a:r>
            <a:r>
              <a:rPr lang="en-US" dirty="0" smtClean="0"/>
              <a:t>)</a:t>
            </a:r>
          </a:p>
          <a:p>
            <a:r>
              <a:rPr lang="en-US" dirty="0" smtClean="0"/>
              <a:t>The study of the earth and its features and of the distribution of life on the earth, including human life and the effects of human activity (</a:t>
            </a:r>
            <a:r>
              <a:rPr lang="en-US" dirty="0" err="1" smtClean="0"/>
              <a:t>freeonlinedict</a:t>
            </a:r>
            <a:r>
              <a:rPr lang="en-US" dirty="0" smtClean="0"/>
              <a:t>.)</a:t>
            </a:r>
          </a:p>
          <a:p>
            <a:r>
              <a:rPr lang="en-US" dirty="0" smtClean="0"/>
              <a:t>The study of the earth and its features and of the distribution of life on the earth, including human life and the effects of human activity (</a:t>
            </a:r>
            <a:r>
              <a:rPr lang="en-US" dirty="0" err="1" smtClean="0"/>
              <a:t>answers.com</a:t>
            </a:r>
            <a:r>
              <a:rPr lang="en-US" dirty="0" smtClean="0"/>
              <a:t>)</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normAutofit fontScale="92500"/>
          </a:bodyPr>
          <a:lstStyle/>
          <a:p>
            <a:r>
              <a:rPr lang="en-US" dirty="0" smtClean="0"/>
              <a:t>Movement is limited by factors:</a:t>
            </a:r>
          </a:p>
          <a:p>
            <a:pPr lvl="1"/>
            <a:r>
              <a:rPr lang="en-US" b="1" u="sng" dirty="0" smtClean="0"/>
              <a:t>Distance</a:t>
            </a:r>
            <a:r>
              <a:rPr lang="en-US" dirty="0" smtClean="0"/>
              <a:t>: As distance increases, interaction decreases</a:t>
            </a:r>
          </a:p>
          <a:p>
            <a:pPr lvl="1"/>
            <a:r>
              <a:rPr lang="en-US" b="1" u="sng" dirty="0" smtClean="0"/>
              <a:t>Friction of Distance</a:t>
            </a:r>
            <a:r>
              <a:rPr lang="en-US" dirty="0" smtClean="0"/>
              <a:t>: Costs incurred for moving, </a:t>
            </a:r>
            <a:r>
              <a:rPr lang="en-US" dirty="0" err="1" smtClean="0"/>
              <a:t>ie</a:t>
            </a:r>
            <a:r>
              <a:rPr lang="en-US" dirty="0" smtClean="0"/>
              <a:t>. Gas, time, money.  The greater the friction or higher the costs, the less the interaction.</a:t>
            </a:r>
          </a:p>
          <a:p>
            <a:pPr lvl="1"/>
            <a:r>
              <a:rPr lang="en-US" b="1" u="sng" dirty="0" smtClean="0"/>
              <a:t>Distance Decay</a:t>
            </a:r>
            <a:r>
              <a:rPr lang="en-US" dirty="0" smtClean="0"/>
              <a:t>: The distance decay effect states that the interaction between two locales declines as the distance between them increases. Once the distance is outside of the two locales' activity space, their interactions begin to decrease</a:t>
            </a:r>
          </a:p>
          <a:p>
            <a:pPr lvl="1"/>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Themes of Geography: Movement</a:t>
            </a:r>
            <a:endParaRPr lang="en-US" dirty="0"/>
          </a:p>
        </p:txBody>
      </p:sp>
      <p:sp>
        <p:nvSpPr>
          <p:cNvPr id="3" name="Content Placeholder 2"/>
          <p:cNvSpPr>
            <a:spLocks noGrp="1"/>
          </p:cNvSpPr>
          <p:nvPr>
            <p:ph idx="1"/>
          </p:nvPr>
        </p:nvSpPr>
        <p:spPr/>
        <p:txBody>
          <a:bodyPr>
            <a:normAutofit/>
          </a:bodyPr>
          <a:lstStyle/>
          <a:p>
            <a:r>
              <a:rPr lang="en-US" dirty="0" smtClean="0"/>
              <a:t>Movement in geography is called: </a:t>
            </a:r>
            <a:r>
              <a:rPr lang="en-US" b="1" u="sng" dirty="0" smtClean="0"/>
              <a:t>Diffusion</a:t>
            </a:r>
          </a:p>
          <a:p>
            <a:pPr lvl="1"/>
            <a:r>
              <a:rPr lang="en-US" b="1" u="sng" dirty="0" smtClean="0"/>
              <a:t>Hearth: </a:t>
            </a:r>
            <a:r>
              <a:rPr lang="en-US" dirty="0" smtClean="0"/>
              <a:t>birth place of a culture or trait</a:t>
            </a:r>
          </a:p>
          <a:p>
            <a:pPr lvl="2"/>
            <a:r>
              <a:rPr lang="en-US" b="1" u="sng" dirty="0" smtClean="0"/>
              <a:t>Trait:</a:t>
            </a:r>
            <a:r>
              <a:rPr lang="en-US" dirty="0" smtClean="0"/>
              <a:t> a single aspect of a culture</a:t>
            </a:r>
            <a:endParaRPr lang="en-US" b="1" u="sng" dirty="0" smtClean="0"/>
          </a:p>
          <a:p>
            <a:pPr lvl="1"/>
            <a:r>
              <a:rPr lang="en-US" dirty="0" smtClean="0"/>
              <a:t>Expansion Diffusion Diffusion:</a:t>
            </a:r>
          </a:p>
          <a:p>
            <a:pPr lvl="2"/>
            <a:r>
              <a:rPr lang="en-US" dirty="0" smtClean="0"/>
              <a:t>Contagious diffusion</a:t>
            </a:r>
          </a:p>
          <a:p>
            <a:pPr lvl="2"/>
            <a:r>
              <a:rPr lang="en-US" dirty="0" smtClean="0"/>
              <a:t>Hierarchical Diffusion</a:t>
            </a:r>
          </a:p>
          <a:p>
            <a:pPr lvl="1"/>
            <a:r>
              <a:rPr lang="en-US" dirty="0" smtClean="0"/>
              <a:t>Relocation diffusion</a:t>
            </a:r>
          </a:p>
          <a:p>
            <a:pPr lvl="1"/>
            <a:r>
              <a:rPr lang="en-US" dirty="0" smtClean="0"/>
              <a:t>Stimulus diffusion</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t>Types of Diffusion</a:t>
            </a:r>
          </a:p>
        </p:txBody>
      </p:sp>
      <p:sp>
        <p:nvSpPr>
          <p:cNvPr id="74755" name="Rectangle 3"/>
          <p:cNvSpPr>
            <a:spLocks noGrp="1" noChangeArrowheads="1"/>
          </p:cNvSpPr>
          <p:nvPr>
            <p:ph type="body" idx="1"/>
          </p:nvPr>
        </p:nvSpPr>
        <p:spPr/>
        <p:txBody>
          <a:bodyPr/>
          <a:lstStyle/>
          <a:p>
            <a:pPr eaLnBrk="1" hangingPunct="1"/>
            <a:r>
              <a:rPr lang="en-US"/>
              <a:t>Expansion Diffusion – idea or innovation spreads outward from the hearth</a:t>
            </a:r>
          </a:p>
          <a:p>
            <a:pPr lvl="1" eaLnBrk="1" hangingPunct="1">
              <a:buFontTx/>
              <a:buChar char="•"/>
            </a:pPr>
            <a:r>
              <a:rPr lang="en-US">
                <a:solidFill>
                  <a:srgbClr val="FF6600"/>
                </a:solidFill>
                <a:latin typeface="Franklin Gothic Medium" charset="0"/>
              </a:rPr>
              <a:t>Contagious – spreads adjacently</a:t>
            </a:r>
          </a:p>
          <a:p>
            <a:pPr lvl="1" eaLnBrk="1" hangingPunct="1">
              <a:buFontTx/>
              <a:buChar char="•"/>
            </a:pPr>
            <a:r>
              <a:rPr lang="en-US">
                <a:solidFill>
                  <a:srgbClr val="FF6600"/>
                </a:solidFill>
                <a:latin typeface="Franklin Gothic Medium" charset="0"/>
              </a:rPr>
              <a:t>Hierarchical – spreads to most linked people or places first.</a:t>
            </a:r>
          </a:p>
          <a:p>
            <a:pPr lvl="1" eaLnBrk="1" hangingPunct="1">
              <a:buFontTx/>
              <a:buChar char="•"/>
            </a:pPr>
            <a:r>
              <a:rPr lang="en-US">
                <a:solidFill>
                  <a:srgbClr val="FF6600"/>
                </a:solidFill>
                <a:latin typeface="Franklin Gothic Medium" charset="0"/>
              </a:rPr>
              <a:t>Stimulus – idea promotes a local experiment or change in the way people do things.</a:t>
            </a:r>
          </a:p>
          <a:p>
            <a:pPr lvl="1" eaLnBrk="1" hangingPunct="1">
              <a:buFontTx/>
              <a:buChar char="•"/>
            </a:pPr>
            <a:endParaRPr lang="en-US">
              <a:solidFill>
                <a:srgbClr val="FF6600"/>
              </a:solidFill>
              <a:latin typeface="Franklin Gothic Medium" charset="0"/>
            </a:endParaRPr>
          </a:p>
          <a:p>
            <a:pPr lvl="1" eaLnBrk="1" hangingPunct="1">
              <a:buFontTx/>
              <a:buNone/>
            </a:pPr>
            <a:r>
              <a:rPr lang="en-US"/>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deblij_ch01_fig20"/>
          <p:cNvPicPr>
            <a:picLocks noChangeAspect="1" noChangeArrowheads="1"/>
          </p:cNvPicPr>
          <p:nvPr/>
        </p:nvPicPr>
        <p:blipFill>
          <a:blip r:embed="rId2"/>
          <a:srcRect/>
          <a:stretch>
            <a:fillRect/>
          </a:stretch>
        </p:blipFill>
        <p:spPr bwMode="auto">
          <a:xfrm>
            <a:off x="1190625" y="0"/>
            <a:ext cx="4927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eblij_ch01_fig21b"/>
          <p:cNvPicPr>
            <a:picLocks noChangeAspect="1" noChangeArrowheads="1"/>
          </p:cNvPicPr>
          <p:nvPr/>
        </p:nvPicPr>
        <p:blipFill>
          <a:blip r:embed="rId2"/>
          <a:srcRect/>
          <a:stretch>
            <a:fillRect/>
          </a:stretch>
        </p:blipFill>
        <p:spPr bwMode="auto">
          <a:xfrm>
            <a:off x="4441825" y="3771900"/>
            <a:ext cx="4702175" cy="3086100"/>
          </a:xfrm>
          <a:prstGeom prst="rect">
            <a:avLst/>
          </a:prstGeom>
          <a:noFill/>
          <a:ln w="9525">
            <a:noFill/>
            <a:miter lim="800000"/>
            <a:headEnd/>
            <a:tailEnd/>
          </a:ln>
        </p:spPr>
      </p:pic>
      <p:pic>
        <p:nvPicPr>
          <p:cNvPr id="76803" name="Picture 3" descr="deblij_ch01_fig21a"/>
          <p:cNvPicPr>
            <a:picLocks noChangeAspect="1" noChangeArrowheads="1"/>
          </p:cNvPicPr>
          <p:nvPr/>
        </p:nvPicPr>
        <p:blipFill>
          <a:blip r:embed="rId3"/>
          <a:srcRect/>
          <a:stretch>
            <a:fillRect/>
          </a:stretch>
        </p:blipFill>
        <p:spPr bwMode="auto">
          <a:xfrm>
            <a:off x="0" y="0"/>
            <a:ext cx="6400800" cy="3875088"/>
          </a:xfrm>
          <a:prstGeom prst="rect">
            <a:avLst/>
          </a:prstGeom>
          <a:noFill/>
          <a:ln w="9525">
            <a:noFill/>
            <a:miter lim="800000"/>
            <a:headEnd/>
            <a:tailEnd/>
          </a:ln>
        </p:spPr>
      </p:pic>
      <p:sp>
        <p:nvSpPr>
          <p:cNvPr id="76804" name="Text Box 4"/>
          <p:cNvSpPr txBox="1">
            <a:spLocks noChangeArrowheads="1"/>
          </p:cNvSpPr>
          <p:nvPr/>
        </p:nvSpPr>
        <p:spPr bwMode="auto">
          <a:xfrm>
            <a:off x="6781800" y="1143000"/>
            <a:ext cx="15240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hlink"/>
                </a:solidFill>
                <a:latin typeface="Franklin Gothic Medium" charset="0"/>
              </a:rPr>
              <a:t>Stimulus Diffusion</a:t>
            </a:r>
          </a:p>
        </p:txBody>
      </p:sp>
      <p:sp>
        <p:nvSpPr>
          <p:cNvPr id="76805" name="Text Box 5"/>
          <p:cNvSpPr txBox="1">
            <a:spLocks noChangeArrowheads="1"/>
          </p:cNvSpPr>
          <p:nvPr/>
        </p:nvSpPr>
        <p:spPr bwMode="auto">
          <a:xfrm>
            <a:off x="457200" y="4572000"/>
            <a:ext cx="3733800" cy="146526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hlink"/>
                </a:solidFill>
                <a:latin typeface="Franklin Gothic Medium" charset="0"/>
              </a:rPr>
              <a:t>Because Hindus believe cows are holy, cows often roam the streets in villages and towns. The McDonalds restaurants in India feature veggie burgers.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t>Types of Diffusion</a:t>
            </a:r>
          </a:p>
        </p:txBody>
      </p:sp>
      <p:sp>
        <p:nvSpPr>
          <p:cNvPr id="77827" name="Rectangle 3"/>
          <p:cNvSpPr>
            <a:spLocks noGrp="1" noChangeArrowheads="1"/>
          </p:cNvSpPr>
          <p:nvPr>
            <p:ph type="body" idx="1"/>
          </p:nvPr>
        </p:nvSpPr>
        <p:spPr>
          <a:xfrm>
            <a:off x="457200" y="1600200"/>
            <a:ext cx="5181600" cy="4525963"/>
          </a:xfrm>
        </p:spPr>
        <p:txBody>
          <a:bodyPr/>
          <a:lstStyle/>
          <a:p>
            <a:pPr eaLnBrk="1" hangingPunct="1"/>
            <a:r>
              <a:rPr lang="en-US"/>
              <a:t>Relocation diffusion</a:t>
            </a:r>
            <a:r>
              <a:rPr lang="en-US" sz="2400"/>
              <a:t> – movement of individuals who carry an idea or innovation with them to a new, perhaps distant locale. </a:t>
            </a:r>
          </a:p>
        </p:txBody>
      </p:sp>
      <p:pic>
        <p:nvPicPr>
          <p:cNvPr id="77828" name="Picture 4" descr="deblij_ch07_fig03"/>
          <p:cNvPicPr>
            <a:picLocks noChangeAspect="1" noChangeArrowheads="1"/>
          </p:cNvPicPr>
          <p:nvPr/>
        </p:nvPicPr>
        <p:blipFill>
          <a:blip r:embed="rId2"/>
          <a:srcRect/>
          <a:stretch>
            <a:fillRect/>
          </a:stretch>
        </p:blipFill>
        <p:spPr bwMode="auto">
          <a:xfrm>
            <a:off x="0" y="3567113"/>
            <a:ext cx="4800600" cy="3290887"/>
          </a:xfrm>
          <a:prstGeom prst="rect">
            <a:avLst/>
          </a:prstGeom>
          <a:noFill/>
          <a:ln w="9525">
            <a:noFill/>
            <a:miter lim="800000"/>
            <a:headEnd/>
            <a:tailEnd/>
          </a:ln>
        </p:spPr>
      </p:pic>
      <p:pic>
        <p:nvPicPr>
          <p:cNvPr id="77829" name="Picture 5" descr="deblij_ch07_fig17"/>
          <p:cNvPicPr>
            <a:picLocks noChangeAspect="1" noChangeArrowheads="1"/>
          </p:cNvPicPr>
          <p:nvPr/>
        </p:nvPicPr>
        <p:blipFill>
          <a:blip r:embed="rId3"/>
          <a:srcRect/>
          <a:stretch>
            <a:fillRect/>
          </a:stretch>
        </p:blipFill>
        <p:spPr bwMode="auto">
          <a:xfrm>
            <a:off x="5680075" y="1676400"/>
            <a:ext cx="3463925" cy="5181600"/>
          </a:xfrm>
          <a:prstGeom prst="rect">
            <a:avLst/>
          </a:prstGeom>
          <a:noFill/>
          <a:ln w="9525">
            <a:noFill/>
            <a:miter lim="800000"/>
            <a:headEnd/>
            <a:tailEnd/>
          </a:ln>
        </p:spPr>
      </p:pic>
      <p:sp>
        <p:nvSpPr>
          <p:cNvPr id="77830" name="Text Box 6"/>
          <p:cNvSpPr txBox="1">
            <a:spLocks noChangeArrowheads="1"/>
          </p:cNvSpPr>
          <p:nvPr/>
        </p:nvSpPr>
        <p:spPr bwMode="auto">
          <a:xfrm>
            <a:off x="5715000" y="6491288"/>
            <a:ext cx="3200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Franklin Gothic Medium" charset="0"/>
              </a:rPr>
              <a:t>Photo credit: A.B. Murphy</a:t>
            </a:r>
          </a:p>
        </p:txBody>
      </p:sp>
      <p:sp>
        <p:nvSpPr>
          <p:cNvPr id="77831" name="Text Box 9"/>
          <p:cNvSpPr txBox="1">
            <a:spLocks noChangeArrowheads="1"/>
          </p:cNvSpPr>
          <p:nvPr/>
        </p:nvSpPr>
        <p:spPr bwMode="auto">
          <a:xfrm>
            <a:off x="0" y="6491288"/>
            <a:ext cx="3200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Franklin Gothic Medium" charset="0"/>
              </a:rPr>
              <a:t>Photo credit: H.J. de Blij</a:t>
            </a:r>
          </a:p>
        </p:txBody>
      </p:sp>
      <p:sp>
        <p:nvSpPr>
          <p:cNvPr id="77832" name="Text Box 10"/>
          <p:cNvSpPr txBox="1">
            <a:spLocks noChangeArrowheads="1"/>
          </p:cNvSpPr>
          <p:nvPr/>
        </p:nvSpPr>
        <p:spPr bwMode="auto">
          <a:xfrm>
            <a:off x="0" y="3581400"/>
            <a:ext cx="3200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Franklin Gothic Medium" charset="0"/>
              </a:rPr>
              <a:t>Kenya</a:t>
            </a:r>
          </a:p>
        </p:txBody>
      </p:sp>
      <p:sp>
        <p:nvSpPr>
          <p:cNvPr id="77833" name="Text Box 11"/>
          <p:cNvSpPr txBox="1">
            <a:spLocks noChangeArrowheads="1"/>
          </p:cNvSpPr>
          <p:nvPr/>
        </p:nvSpPr>
        <p:spPr bwMode="auto">
          <a:xfrm>
            <a:off x="6172200" y="1676400"/>
            <a:ext cx="3200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Franklin Gothic Medium" charset="0"/>
              </a:rPr>
              <a:t>Paris, France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Human Environment Interaction</a:t>
            </a:r>
            <a:endParaRPr lang="en-US" dirty="0"/>
          </a:p>
        </p:txBody>
      </p:sp>
      <p:sp>
        <p:nvSpPr>
          <p:cNvPr id="3" name="Content Placeholder 2"/>
          <p:cNvSpPr>
            <a:spLocks noGrp="1"/>
          </p:cNvSpPr>
          <p:nvPr>
            <p:ph idx="1"/>
          </p:nvPr>
        </p:nvSpPr>
        <p:spPr/>
        <p:txBody>
          <a:bodyPr/>
          <a:lstStyle/>
          <a:p>
            <a:r>
              <a:rPr lang="en-US" dirty="0" smtClean="0"/>
              <a:t>Geographers study the impacts of humans on the Earth and the ways that the Earth impacts human activity.</a:t>
            </a:r>
          </a:p>
          <a:p>
            <a:pPr>
              <a:buNone/>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Human Environment Interaction</a:t>
            </a:r>
            <a:endParaRPr lang="en-US" dirty="0"/>
          </a:p>
        </p:txBody>
      </p:sp>
      <p:sp>
        <p:nvSpPr>
          <p:cNvPr id="3" name="Content Placeholder 2"/>
          <p:cNvSpPr>
            <a:spLocks noGrp="1"/>
          </p:cNvSpPr>
          <p:nvPr>
            <p:ph idx="1"/>
          </p:nvPr>
        </p:nvSpPr>
        <p:spPr/>
        <p:txBody>
          <a:bodyPr/>
          <a:lstStyle/>
          <a:p>
            <a:r>
              <a:rPr lang="en-US" dirty="0" smtClean="0"/>
              <a:t>Old approaches:</a:t>
            </a:r>
          </a:p>
          <a:p>
            <a:pPr lvl="1"/>
            <a:r>
              <a:rPr lang="en-US" dirty="0" smtClean="0"/>
              <a:t>Environmental Determinism</a:t>
            </a:r>
          </a:p>
          <a:p>
            <a:pPr lvl="1"/>
            <a:r>
              <a:rPr lang="en-US" dirty="0" err="1" smtClean="0"/>
              <a:t>Possibilism</a:t>
            </a:r>
            <a:endParaRPr lang="en-US" dirty="0" smtClean="0"/>
          </a:p>
          <a:p>
            <a:pPr lvl="1"/>
            <a:endParaRPr lang="en-US" dirty="0" smtClean="0"/>
          </a:p>
          <a:p>
            <a:r>
              <a:rPr lang="en-US" dirty="0" smtClean="0"/>
              <a:t>New approaches:</a:t>
            </a:r>
          </a:p>
          <a:p>
            <a:pPr lvl="1"/>
            <a:r>
              <a:rPr lang="en-US" dirty="0" smtClean="0"/>
              <a:t>Political ecology</a:t>
            </a:r>
          </a:p>
          <a:p>
            <a:pPr lvl="1"/>
            <a:r>
              <a:rPr lang="en-US" dirty="0" smtClean="0"/>
              <a:t>Cultural ecology</a:t>
            </a:r>
          </a:p>
          <a:p>
            <a:pPr>
              <a:buNone/>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lnSpcReduction="10000"/>
          </a:bodyPr>
          <a:lstStyle/>
          <a:p>
            <a:r>
              <a:rPr lang="en-US" dirty="0" smtClean="0"/>
              <a:t>Region Studies: study the world in regions and apply </a:t>
            </a:r>
            <a:r>
              <a:rPr lang="en-US" dirty="0" err="1" smtClean="0"/>
              <a:t>learnings</a:t>
            </a:r>
            <a:r>
              <a:rPr lang="en-US" dirty="0" smtClean="0"/>
              <a:t> to broader places</a:t>
            </a:r>
          </a:p>
          <a:p>
            <a:pPr lvl="1"/>
            <a:r>
              <a:rPr lang="en-US" dirty="0" smtClean="0"/>
              <a:t>Formal/Uniform Region: One marked by a common trait throughout the region: Islam in the Middle East</a:t>
            </a:r>
          </a:p>
          <a:p>
            <a:pPr lvl="1"/>
            <a:r>
              <a:rPr lang="en-US" dirty="0" smtClean="0"/>
              <a:t>Functional/Nodal Region: One that is held together by similar activities: Seven County Metropolitan area</a:t>
            </a:r>
          </a:p>
          <a:p>
            <a:pPr lvl="1"/>
            <a:r>
              <a:rPr lang="en-US" dirty="0" smtClean="0"/>
              <a:t>Perceptual/vernacular region: a region that exists as a concept in ones mind: Iron rage or the upper </a:t>
            </a:r>
            <a:r>
              <a:rPr lang="en-US" dirty="0" err="1" smtClean="0"/>
              <a:t>midwest</a:t>
            </a: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Formal Regions</a:t>
            </a:r>
          </a:p>
        </p:txBody>
      </p:sp>
      <p:pic>
        <p:nvPicPr>
          <p:cNvPr id="5" name="Picture 4"/>
          <p:cNvPicPr>
            <a:picLocks noChangeAspect="1"/>
          </p:cNvPicPr>
          <p:nvPr/>
        </p:nvPicPr>
        <p:blipFill>
          <a:blip r:embed="rId2"/>
          <a:stretch>
            <a:fillRect/>
          </a:stretch>
        </p:blipFill>
        <p:spPr>
          <a:xfrm>
            <a:off x="457200" y="1981201"/>
            <a:ext cx="7924800" cy="4419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defined</a:t>
            </a:r>
            <a:endParaRPr lang="en-US" dirty="0"/>
          </a:p>
        </p:txBody>
      </p:sp>
      <p:sp>
        <p:nvSpPr>
          <p:cNvPr id="3" name="Content Placeholder 2"/>
          <p:cNvSpPr>
            <a:spLocks noGrp="1"/>
          </p:cNvSpPr>
          <p:nvPr>
            <p:ph idx="1"/>
          </p:nvPr>
        </p:nvSpPr>
        <p:spPr/>
        <p:txBody>
          <a:bodyPr>
            <a:normAutofit/>
          </a:bodyPr>
          <a:lstStyle/>
          <a:p>
            <a:r>
              <a:rPr lang="en-US" dirty="0" smtClean="0"/>
              <a:t>The study of how people make places, how we organize space and society, how we interact with each other in places and across space, and how we make sense of others and ourselves in our locality, region, and world (</a:t>
            </a:r>
            <a:r>
              <a:rPr lang="en-US" dirty="0" err="1" smtClean="0"/>
              <a:t>Deblij</a:t>
            </a:r>
            <a:r>
              <a:rPr lang="en-US" dirty="0" smtClean="0"/>
              <a:t> Text book)</a:t>
            </a:r>
          </a:p>
          <a:p>
            <a:pPr>
              <a:buNone/>
            </a:pPr>
            <a:r>
              <a:rPr lang="en-US" dirty="0" smtClean="0"/>
              <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endParaRPr lang="en-US" dirty="0" smtClean="0"/>
          </a:p>
        </p:txBody>
      </p:sp>
      <p:pic>
        <p:nvPicPr>
          <p:cNvPr id="4" name="Picture 3" descr="deblij_ch01_fig18"/>
          <p:cNvPicPr>
            <a:picLocks noChangeAspect="1" noChangeArrowheads="1"/>
          </p:cNvPicPr>
          <p:nvPr/>
        </p:nvPicPr>
        <p:blipFill>
          <a:blip r:embed="rId2"/>
          <a:srcRect/>
          <a:stretch>
            <a:fillRect/>
          </a:stretch>
        </p:blipFill>
        <p:spPr bwMode="auto">
          <a:xfrm>
            <a:off x="1144309" y="1797842"/>
            <a:ext cx="7130994" cy="4857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Perceptual Region</a:t>
            </a:r>
          </a:p>
        </p:txBody>
      </p:sp>
      <p:pic>
        <p:nvPicPr>
          <p:cNvPr id="5" name="Picture 4"/>
          <p:cNvPicPr>
            <a:picLocks noChangeAspect="1"/>
          </p:cNvPicPr>
          <p:nvPr/>
        </p:nvPicPr>
        <p:blipFill>
          <a:blip r:embed="rId2"/>
          <a:stretch>
            <a:fillRect/>
          </a:stretch>
        </p:blipFill>
        <p:spPr>
          <a:xfrm>
            <a:off x="3238798" y="1003430"/>
            <a:ext cx="5448002" cy="5633308"/>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World Systems Theory: This model is an economic understanding of the world, but it is also a way to regionally view the world</a:t>
            </a:r>
          </a:p>
          <a:p>
            <a:endParaRPr lang="en-US" dirty="0" smtClean="0"/>
          </a:p>
          <a:p>
            <a:pPr lvl="1"/>
            <a:r>
              <a:rPr lang="en-US" dirty="0" smtClean="0"/>
              <a:t>Immanuel </a:t>
            </a:r>
            <a:r>
              <a:rPr lang="en-US" dirty="0" err="1" smtClean="0"/>
              <a:t>Wallerstein</a:t>
            </a:r>
            <a:endParaRPr lang="en-US" dirty="0" smtClean="0"/>
          </a:p>
          <a:p>
            <a:pPr lvl="1"/>
            <a:r>
              <a:rPr lang="en-US" dirty="0" smtClean="0"/>
              <a:t>1970’s and 1980’s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World Systems Theory:</a:t>
            </a:r>
          </a:p>
          <a:p>
            <a:pPr lvl="1"/>
            <a:r>
              <a:rPr lang="en-US" dirty="0" smtClean="0"/>
              <a:t>Based on economic divisions of labor</a:t>
            </a:r>
          </a:p>
          <a:p>
            <a:pPr lvl="1"/>
            <a:r>
              <a:rPr lang="en-US" dirty="0" smtClean="0"/>
              <a:t>Core </a:t>
            </a:r>
            <a:r>
              <a:rPr lang="en-US" dirty="0" err="1" smtClean="0"/>
              <a:t>Countries:Core</a:t>
            </a:r>
            <a:r>
              <a:rPr lang="en-US" dirty="0" smtClean="0"/>
              <a:t> countries focus on higher skill and capital ($ and Machines) intensive production with higher levels of education, income and technology</a:t>
            </a:r>
          </a:p>
          <a:p>
            <a:pPr lvl="2"/>
            <a:r>
              <a:rPr lang="en-US" dirty="0" smtClean="0"/>
              <a:t>World’s wealthiest countries</a:t>
            </a:r>
          </a:p>
          <a:p>
            <a:pPr lvl="1"/>
            <a:r>
              <a:rPr lang="en-US" dirty="0" smtClean="0"/>
              <a:t>Periphery Countries: Marked by lower levels of education, lower salaries and less technology</a:t>
            </a:r>
          </a:p>
          <a:p>
            <a:pPr lvl="2"/>
            <a:r>
              <a:rPr lang="en-US" dirty="0" smtClean="0"/>
              <a:t>World’s poorest countries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World Systems Theory:</a:t>
            </a:r>
          </a:p>
          <a:p>
            <a:pPr lvl="1"/>
            <a:r>
              <a:rPr lang="en-US" dirty="0" smtClean="0"/>
              <a:t>Based on economic divisions of labor</a:t>
            </a:r>
          </a:p>
          <a:p>
            <a:pPr lvl="1"/>
            <a:r>
              <a:rPr lang="en-US" dirty="0" smtClean="0"/>
              <a:t>Periphery Countries: Marked by lower levels of education, lower salaries and less technology</a:t>
            </a:r>
          </a:p>
          <a:p>
            <a:pPr lvl="2"/>
            <a:r>
              <a:rPr lang="en-US" dirty="0" smtClean="0"/>
              <a:t>World’s poorest countries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8229600" cy="4992624"/>
          </a:xfrm>
        </p:spPr>
        <p:txBody>
          <a:bodyPr>
            <a:normAutofit/>
          </a:bodyPr>
          <a:lstStyle/>
          <a:p>
            <a:r>
              <a:rPr lang="en-US" dirty="0" smtClean="0"/>
              <a:t>World Systems Theory:</a:t>
            </a:r>
          </a:p>
          <a:p>
            <a:pPr lvl="1"/>
            <a:r>
              <a:rPr lang="en-US" dirty="0" smtClean="0"/>
              <a:t>Based on economic divisions of labor</a:t>
            </a:r>
          </a:p>
          <a:p>
            <a:pPr lvl="1"/>
            <a:r>
              <a:rPr lang="en-US" dirty="0" smtClean="0"/>
              <a:t>Semi-periphery Countries: places where both core and periphery process are going on. (Mexico, Brazil, China, Russia, India, Eastern Europe)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Themes of Geography: Region</a:t>
            </a:r>
            <a:endParaRPr lang="en-US" dirty="0"/>
          </a:p>
        </p:txBody>
      </p:sp>
      <p:sp>
        <p:nvSpPr>
          <p:cNvPr id="3" name="Content Placeholder 2"/>
          <p:cNvSpPr>
            <a:spLocks noGrp="1"/>
          </p:cNvSpPr>
          <p:nvPr>
            <p:ph idx="1"/>
          </p:nvPr>
        </p:nvSpPr>
        <p:spPr>
          <a:xfrm>
            <a:off x="457200" y="1408177"/>
            <a:ext cx="6866107" cy="4117402"/>
          </a:xfrm>
        </p:spPr>
        <p:txBody>
          <a:bodyPr>
            <a:normAutofit/>
          </a:bodyPr>
          <a:lstStyle/>
          <a:p>
            <a:r>
              <a:rPr lang="en-US" dirty="0" smtClean="0"/>
              <a:t>World Systems Theory:</a:t>
            </a:r>
          </a:p>
        </p:txBody>
      </p:sp>
      <p:pic>
        <p:nvPicPr>
          <p:cNvPr id="4" name="Picture 3"/>
          <p:cNvPicPr>
            <a:picLocks noChangeAspect="1"/>
          </p:cNvPicPr>
          <p:nvPr/>
        </p:nvPicPr>
        <p:blipFill>
          <a:blip r:embed="rId2"/>
          <a:stretch>
            <a:fillRect/>
          </a:stretch>
        </p:blipFill>
        <p:spPr>
          <a:xfrm>
            <a:off x="177398" y="2067607"/>
            <a:ext cx="8684014" cy="4417992"/>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1:Geography: Its Nature and Perspectives</a:t>
            </a:r>
            <a:endParaRPr lang="en-US" dirty="0"/>
          </a:p>
        </p:txBody>
      </p:sp>
      <p:sp>
        <p:nvSpPr>
          <p:cNvPr id="3" name="Subtitle 2"/>
          <p:cNvSpPr>
            <a:spLocks noGrp="1"/>
          </p:cNvSpPr>
          <p:nvPr>
            <p:ph type="subTitle" idx="1"/>
          </p:nvPr>
        </p:nvSpPr>
        <p:spPr/>
        <p:txBody>
          <a:bodyPr/>
          <a:lstStyle/>
          <a:p>
            <a:r>
              <a:rPr lang="en-US" dirty="0" smtClean="0"/>
              <a:t>IV. Key Concepts underlying the geographical perspective:</a:t>
            </a:r>
            <a:endParaRPr lang="en-US" dirty="0"/>
          </a:p>
        </p:txBody>
      </p:sp>
      <p:pic>
        <p:nvPicPr>
          <p:cNvPr id="4" name="Picture 3"/>
          <p:cNvPicPr>
            <a:picLocks noChangeAspect="1"/>
          </p:cNvPicPr>
          <p:nvPr/>
        </p:nvPicPr>
        <p:blipFill>
          <a:blip r:embed="rId2"/>
          <a:stretch>
            <a:fillRect/>
          </a:stretch>
        </p:blipFill>
        <p:spPr>
          <a:xfrm>
            <a:off x="6744120" y="0"/>
            <a:ext cx="2399880" cy="292252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Key Concepts underlying the geographical perspective:</a:t>
            </a:r>
            <a:endParaRPr lang="en-US" dirty="0"/>
          </a:p>
        </p:txBody>
      </p:sp>
      <p:sp>
        <p:nvSpPr>
          <p:cNvPr id="3" name="Content Placeholder 2"/>
          <p:cNvSpPr>
            <a:spLocks noGrp="1"/>
          </p:cNvSpPr>
          <p:nvPr>
            <p:ph idx="1"/>
          </p:nvPr>
        </p:nvSpPr>
        <p:spPr/>
        <p:txBody>
          <a:bodyPr/>
          <a:lstStyle/>
          <a:p>
            <a:r>
              <a:rPr lang="en-US" dirty="0" smtClean="0"/>
              <a:t>Scale:</a:t>
            </a:r>
          </a:p>
          <a:p>
            <a:endParaRPr lang="en-US" dirty="0" smtClean="0"/>
          </a:p>
          <a:p>
            <a:r>
              <a:rPr lang="en-US" dirty="0" smtClean="0"/>
              <a:t>Pattern:</a:t>
            </a:r>
          </a:p>
          <a:p>
            <a:endParaRPr lang="en-US" dirty="0" smtClean="0"/>
          </a:p>
          <a:p>
            <a:r>
              <a:rPr lang="en-US" dirty="0" smtClean="0"/>
              <a:t>Regionalization:</a:t>
            </a:r>
          </a:p>
          <a:p>
            <a:endParaRPr lang="en-US" dirty="0" smtClean="0"/>
          </a:p>
          <a:p>
            <a:r>
              <a:rPr lang="en-US" smtClean="0"/>
              <a:t>Globalization:</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Key Concepts underlying the geographical perspective:</a:t>
            </a:r>
            <a:endParaRPr lang="en-US" dirty="0"/>
          </a:p>
        </p:txBody>
      </p:sp>
      <p:sp>
        <p:nvSpPr>
          <p:cNvPr id="3" name="Content Placeholder 2"/>
          <p:cNvSpPr>
            <a:spLocks noGrp="1"/>
          </p:cNvSpPr>
          <p:nvPr>
            <p:ph idx="1"/>
          </p:nvPr>
        </p:nvSpPr>
        <p:spPr/>
        <p:txBody>
          <a:bodyPr/>
          <a:lstStyle/>
          <a:p>
            <a:r>
              <a:rPr lang="en-US" dirty="0" smtClean="0"/>
              <a:t>Location</a:t>
            </a:r>
          </a:p>
          <a:p>
            <a:endParaRPr lang="en-US" dirty="0" smtClean="0"/>
          </a:p>
          <a:p>
            <a:r>
              <a:rPr lang="en-US" dirty="0" smtClean="0"/>
              <a:t>Space</a:t>
            </a:r>
          </a:p>
          <a:p>
            <a:endParaRPr lang="en-US" dirty="0" smtClean="0"/>
          </a:p>
          <a:p>
            <a:r>
              <a:rPr lang="en-US" dirty="0" smtClean="0"/>
              <a:t>Place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defined</a:t>
            </a:r>
            <a:endParaRPr lang="en-US" dirty="0"/>
          </a:p>
        </p:txBody>
      </p:sp>
      <p:sp>
        <p:nvSpPr>
          <p:cNvPr id="3" name="Content Placeholder 2"/>
          <p:cNvSpPr>
            <a:spLocks noGrp="1"/>
          </p:cNvSpPr>
          <p:nvPr>
            <p:ph idx="1"/>
          </p:nvPr>
        </p:nvSpPr>
        <p:spPr/>
        <p:txBody>
          <a:bodyPr>
            <a:normAutofit/>
          </a:bodyPr>
          <a:lstStyle/>
          <a:p>
            <a:r>
              <a:rPr lang="en-US" dirty="0" smtClean="0"/>
              <a:t>The study of the earth and its people (Hohlen)</a:t>
            </a:r>
          </a:p>
          <a:p>
            <a:pPr>
              <a:buNone/>
            </a:pP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Geography</a:t>
            </a:r>
            <a:endParaRPr lang="en-US" dirty="0"/>
          </a:p>
        </p:txBody>
      </p:sp>
      <p:sp>
        <p:nvSpPr>
          <p:cNvPr id="3" name="Content Placeholder 2"/>
          <p:cNvSpPr>
            <a:spLocks noGrp="1"/>
          </p:cNvSpPr>
          <p:nvPr>
            <p:ph idx="1"/>
          </p:nvPr>
        </p:nvSpPr>
        <p:spPr/>
        <p:txBody>
          <a:bodyPr>
            <a:normAutofit/>
          </a:bodyPr>
          <a:lstStyle/>
          <a:p>
            <a:r>
              <a:rPr lang="en-US" dirty="0" smtClean="0"/>
              <a:t>Physical Geography: Study of the physical phenomenon on the Earth….Landforms, climate, geology (Natural Geography)</a:t>
            </a:r>
          </a:p>
          <a:p>
            <a:r>
              <a:rPr lang="en-US" dirty="0" smtClean="0"/>
              <a:t>Human Geography: Division of geography that focuses on how people a live and interact</a:t>
            </a:r>
          </a:p>
          <a:p>
            <a:r>
              <a:rPr lang="en-US" dirty="0" smtClean="0"/>
              <a:t>Environmental Geography: Where human geo. And physical geo. collide.   </a:t>
            </a:r>
            <a:r>
              <a:rPr lang="en-US" smtClean="0"/>
              <a:t>Their </a:t>
            </a:r>
            <a:r>
              <a:rPr lang="en-US" dirty="0" smtClean="0"/>
              <a:t>interaction and the outcomes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3031</TotalTime>
  <Words>2520</Words>
  <Application>Microsoft Office PowerPoint</Application>
  <PresentationFormat>On-screen Show (4:3)</PresentationFormat>
  <Paragraphs>359</Paragraphs>
  <Slides>79</Slides>
  <Notes>6</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Module</vt:lpstr>
      <vt:lpstr>Unit 1:Geography: Its Nature and Perspectives</vt:lpstr>
      <vt:lpstr>Unit 1:Geography: Its Nature and Perspectives</vt:lpstr>
      <vt:lpstr>What is Geography?</vt:lpstr>
      <vt:lpstr>What is Geography?</vt:lpstr>
      <vt:lpstr>What is Geography?</vt:lpstr>
      <vt:lpstr>Geography defined</vt:lpstr>
      <vt:lpstr>Geography defined</vt:lpstr>
      <vt:lpstr>Geography defined</vt:lpstr>
      <vt:lpstr>Parts of Geography</vt:lpstr>
      <vt:lpstr>Unit 1:Geography: Its Nature and Perspectives</vt:lpstr>
      <vt:lpstr>How did “Geography” begin?</vt:lpstr>
      <vt:lpstr>Early Greeks</vt:lpstr>
      <vt:lpstr>Silk Road</vt:lpstr>
      <vt:lpstr>Muslim City States</vt:lpstr>
      <vt:lpstr>Zheng He and China</vt:lpstr>
      <vt:lpstr>European Explorers</vt:lpstr>
      <vt:lpstr>Unit 1:Geography: Its Nature and Perspectives</vt:lpstr>
      <vt:lpstr>The Earth:  It’s Make up</vt:lpstr>
      <vt:lpstr>The Earth: Its Shape</vt:lpstr>
      <vt:lpstr>The Earth: Its Size </vt:lpstr>
      <vt:lpstr>The Earth: Forces that Shape it</vt:lpstr>
      <vt:lpstr>The Earth: Forces that Shape it</vt:lpstr>
      <vt:lpstr>The Earth: Sun and Tilt:</vt:lpstr>
      <vt:lpstr>The Earth: Sun and Tilt:</vt:lpstr>
      <vt:lpstr>The Earth: Latitude:</vt:lpstr>
      <vt:lpstr>The Earth: Longitude</vt:lpstr>
      <vt:lpstr>The Earth: The Grid</vt:lpstr>
      <vt:lpstr>The Earth: The Grid and Timezones</vt:lpstr>
      <vt:lpstr>The Earth:  Globe and Projections</vt:lpstr>
      <vt:lpstr>PowerPoint Presentation</vt:lpstr>
      <vt:lpstr>Mercator Projection</vt:lpstr>
      <vt:lpstr>PowerPoint Presentation</vt:lpstr>
      <vt:lpstr>Robinson Projection</vt:lpstr>
      <vt:lpstr>PowerPoint Presentation</vt:lpstr>
      <vt:lpstr>Fuller Projection</vt:lpstr>
      <vt:lpstr>PowerPoint Presentation</vt:lpstr>
      <vt:lpstr>Peters Projection</vt:lpstr>
      <vt:lpstr>PowerPoint Presentation</vt:lpstr>
      <vt:lpstr>Azimuthal Projections</vt:lpstr>
      <vt:lpstr>Unit 1:Geography: Its Nature and Perspectives</vt:lpstr>
      <vt:lpstr>4 Traditions</vt:lpstr>
      <vt:lpstr>5 Themes of Geography</vt:lpstr>
      <vt:lpstr>5 Themes of Geography:LOCATION</vt:lpstr>
      <vt:lpstr>5 Themes of Geography: LOCATION</vt:lpstr>
      <vt:lpstr>5 Themes of Geography: LOCATION</vt:lpstr>
      <vt:lpstr>5 Themes of Geography: Place</vt:lpstr>
      <vt:lpstr>5 Themes of Geography: Place</vt:lpstr>
      <vt:lpstr>5 Themes of Geography: Place</vt:lpstr>
      <vt:lpstr>5 Themes of Geography: Place</vt:lpstr>
      <vt:lpstr>5 Themes of Geography: Place</vt:lpstr>
      <vt:lpstr>PowerPoint Presentation</vt:lpstr>
      <vt:lpstr>5 Themes of Geography: Movement</vt:lpstr>
      <vt:lpstr>5 Themes of Geography: Movement</vt:lpstr>
      <vt:lpstr>5 Themes of Geography: Movement</vt:lpstr>
      <vt:lpstr>Five themes of Geography: Movement</vt:lpstr>
      <vt:lpstr>5 Themes of Geography: Movement</vt:lpstr>
      <vt:lpstr>5 Themes of Geography: Movement</vt:lpstr>
      <vt:lpstr>5 Themes of Geography: Movement</vt:lpstr>
      <vt:lpstr>5 Themes of Geography: Movement</vt:lpstr>
      <vt:lpstr>5 Themes of Geography: Movement</vt:lpstr>
      <vt:lpstr>5 Themes of Geography: Movement</vt:lpstr>
      <vt:lpstr>Types of Diffusion</vt:lpstr>
      <vt:lpstr>PowerPoint Presentation</vt:lpstr>
      <vt:lpstr>PowerPoint Presentation</vt:lpstr>
      <vt:lpstr>Types of Diffusion</vt:lpstr>
      <vt:lpstr>Five Themes of Geography: Human Environment Interaction</vt:lpstr>
      <vt:lpstr>Five Themes of Geography: Human Environment Interaction</vt:lpstr>
      <vt:lpstr>Five Themes of Geography: Region</vt:lpstr>
      <vt:lpstr>Five Themes of Geography: Region</vt:lpstr>
      <vt:lpstr>Five Themes of Geography: Region</vt:lpstr>
      <vt:lpstr>Five Themes of Geography: Region</vt:lpstr>
      <vt:lpstr>Five Themes of Geography: Region</vt:lpstr>
      <vt:lpstr>Five Themes of Geography: Region</vt:lpstr>
      <vt:lpstr>Five Themes of Geography: Region</vt:lpstr>
      <vt:lpstr>Five Themes of Geography: Region</vt:lpstr>
      <vt:lpstr>Five Themes of Geography: Region</vt:lpstr>
      <vt:lpstr>Unit 1:Geography: Its Nature and Perspectives</vt:lpstr>
      <vt:lpstr>IV. Key Concepts underlying the geographical perspective:</vt:lpstr>
      <vt:lpstr>IV. Key Concepts underlying the geographical perspective:</vt:lpstr>
    </vt:vector>
  </TitlesOfParts>
  <Company>ISD 728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1:Geography: Its Nature and Perspectives</dc:title>
  <dc:creator>user</dc:creator>
  <cp:lastModifiedBy>Flohr</cp:lastModifiedBy>
  <cp:revision>19</cp:revision>
  <dcterms:created xsi:type="dcterms:W3CDTF">2012-10-03T16:59:11Z</dcterms:created>
  <dcterms:modified xsi:type="dcterms:W3CDTF">2013-08-21T01:36:12Z</dcterms:modified>
</cp:coreProperties>
</file>